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7.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49"/>
  </p:notesMasterIdLst>
  <p:handoutMasterIdLst>
    <p:handoutMasterId r:id="rId50"/>
  </p:handoutMasterIdLst>
  <p:sldIdLst>
    <p:sldId id="327" r:id="rId5"/>
    <p:sldId id="330" r:id="rId6"/>
    <p:sldId id="331" r:id="rId7"/>
    <p:sldId id="332" r:id="rId8"/>
    <p:sldId id="298" r:id="rId9"/>
    <p:sldId id="262" r:id="rId10"/>
    <p:sldId id="299" r:id="rId11"/>
    <p:sldId id="302" r:id="rId12"/>
    <p:sldId id="264" r:id="rId13"/>
    <p:sldId id="266" r:id="rId14"/>
    <p:sldId id="265" r:id="rId15"/>
    <p:sldId id="276" r:id="rId16"/>
    <p:sldId id="303" r:id="rId17"/>
    <p:sldId id="293" r:id="rId18"/>
    <p:sldId id="284" r:id="rId19"/>
    <p:sldId id="269" r:id="rId20"/>
    <p:sldId id="304" r:id="rId21"/>
    <p:sldId id="305" r:id="rId22"/>
    <p:sldId id="307" r:id="rId23"/>
    <p:sldId id="306" r:id="rId24"/>
    <p:sldId id="308" r:id="rId25"/>
    <p:sldId id="270" r:id="rId26"/>
    <p:sldId id="309" r:id="rId27"/>
    <p:sldId id="310" r:id="rId28"/>
    <p:sldId id="311" r:id="rId29"/>
    <p:sldId id="312" r:id="rId30"/>
    <p:sldId id="314" r:id="rId31"/>
    <p:sldId id="313" r:id="rId32"/>
    <p:sldId id="315" r:id="rId33"/>
    <p:sldId id="316" r:id="rId34"/>
    <p:sldId id="317" r:id="rId35"/>
    <p:sldId id="294" r:id="rId36"/>
    <p:sldId id="296" r:id="rId37"/>
    <p:sldId id="318" r:id="rId38"/>
    <p:sldId id="319" r:id="rId39"/>
    <p:sldId id="321" r:id="rId40"/>
    <p:sldId id="322" r:id="rId41"/>
    <p:sldId id="323" r:id="rId42"/>
    <p:sldId id="324" r:id="rId43"/>
    <p:sldId id="288" r:id="rId44"/>
    <p:sldId id="289" r:id="rId45"/>
    <p:sldId id="320" r:id="rId46"/>
    <p:sldId id="274" r:id="rId47"/>
    <p:sldId id="275" r:id="rId48"/>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F2F4F8"/>
    <a:srgbClr val="1C7DDB"/>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247"/>
    <p:restoredTop sz="85185"/>
  </p:normalViewPr>
  <p:slideViewPr>
    <p:cSldViewPr snapToGrid="0" snapToObjects="1">
      <p:cViewPr varScale="1">
        <p:scale>
          <a:sx n="94" d="100"/>
          <a:sy n="94" d="100"/>
        </p:scale>
        <p:origin x="1064" y="20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handoutMaster" Target="handoutMasters/handoutMaster1.xml"/><Relationship Id="rId55"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viewProps" Target="viewProps.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microsoft.com/office/2016/11/relationships/changesInfo" Target="changesInfos/changesInfo1.xml"/><Relationship Id="rId8" Type="http://schemas.openxmlformats.org/officeDocument/2006/relationships/slide" Target="slides/slide4.xml"/><Relationship Id="rId51" Type="http://schemas.openxmlformats.org/officeDocument/2006/relationships/commentAuthors" Target="commentAuthor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Accuracy Score</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knn_cv.score</c:v>
                </c:pt>
                <c:pt idx="1">
                  <c:v>tree_cv.score</c:v>
                </c:pt>
                <c:pt idx="2">
                  <c:v>svm_cv.score</c:v>
                </c:pt>
                <c:pt idx="3">
                  <c:v>logreg_cv.score</c:v>
                </c:pt>
              </c:strCache>
            </c:strRef>
          </c:cat>
          <c:val>
            <c:numRef>
              <c:f>Sheet1!$B$2:$B$5</c:f>
              <c:numCache>
                <c:formatCode>General</c:formatCode>
                <c:ptCount val="4"/>
                <c:pt idx="0">
                  <c:v>0.83333333333333304</c:v>
                </c:pt>
                <c:pt idx="1">
                  <c:v>0.83333333333333304</c:v>
                </c:pt>
                <c:pt idx="2">
                  <c:v>0.83333333333333304</c:v>
                </c:pt>
                <c:pt idx="3">
                  <c:v>0.83333333333333304</c:v>
                </c:pt>
              </c:numCache>
            </c:numRef>
          </c:val>
          <c:extLst>
            <c:ext xmlns:c16="http://schemas.microsoft.com/office/drawing/2014/chart" uri="{C3380CC4-5D6E-409C-BE32-E72D297353CC}">
              <c16:uniqueId val="{00000000-5000-CB49-8A2D-C0E99E22BF2C}"/>
            </c:ext>
          </c:extLst>
        </c:ser>
        <c:dLbls>
          <c:dLblPos val="outEnd"/>
          <c:showLegendKey val="0"/>
          <c:showVal val="1"/>
          <c:showCatName val="0"/>
          <c:showSerName val="0"/>
          <c:showPercent val="0"/>
          <c:showBubbleSize val="0"/>
        </c:dLbls>
        <c:gapWidth val="219"/>
        <c:overlap val="-27"/>
        <c:axId val="392551311"/>
        <c:axId val="48626623"/>
      </c:barChart>
      <c:catAx>
        <c:axId val="392551311"/>
        <c:scaling>
          <c:orientation val="minMax"/>
        </c:scaling>
        <c:delete val="0"/>
        <c:axPos val="b"/>
        <c:minorGridlines>
          <c:spPr>
            <a:ln w="9525" cap="flat" cmpd="sng" algn="ctr">
              <a:solidFill>
                <a:schemeClr val="tx1">
                  <a:lumMod val="5000"/>
                  <a:lumOff val="95000"/>
                </a:schemeClr>
              </a:solidFill>
              <a:round/>
            </a:ln>
            <a:effectLst/>
          </c:spPr>
        </c:minorGridlines>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48626623"/>
        <c:crosses val="autoZero"/>
        <c:auto val="1"/>
        <c:lblAlgn val="ctr"/>
        <c:lblOffset val="100"/>
        <c:noMultiLvlLbl val="0"/>
      </c:catAx>
      <c:valAx>
        <c:axId val="48626623"/>
        <c:scaling>
          <c:orientation val="minMax"/>
        </c:scaling>
        <c:delete val="1"/>
        <c:axPos val="l"/>
        <c:numFmt formatCode="General" sourceLinked="1"/>
        <c:majorTickMark val="none"/>
        <c:minorTickMark val="none"/>
        <c:tickLblPos val="nextTo"/>
        <c:crossAx val="392551311"/>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12/3/21</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png>
</file>

<file path=ppt/media/image36.jpeg>
</file>

<file path=ppt/media/image37.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12/3/21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240574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8</a:t>
            </a:fld>
            <a:endParaRPr lang="en-US"/>
          </a:p>
        </p:txBody>
      </p:sp>
    </p:spTree>
    <p:extLst>
      <p:ext uri="{BB962C8B-B14F-4D97-AF65-F5344CB8AC3E}">
        <p14:creationId xmlns:p14="http://schemas.microsoft.com/office/powerpoint/2010/main" val="12314748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9</a:t>
            </a:fld>
            <a:endParaRPr lang="en-US"/>
          </a:p>
        </p:txBody>
      </p:sp>
    </p:spTree>
    <p:extLst>
      <p:ext uri="{BB962C8B-B14F-4D97-AF65-F5344CB8AC3E}">
        <p14:creationId xmlns:p14="http://schemas.microsoft.com/office/powerpoint/2010/main" val="31228866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33</a:t>
            </a:fld>
            <a:endParaRPr lang="en-US"/>
          </a:p>
        </p:txBody>
      </p:sp>
    </p:spTree>
    <p:extLst>
      <p:ext uri="{BB962C8B-B14F-4D97-AF65-F5344CB8AC3E}">
        <p14:creationId xmlns:p14="http://schemas.microsoft.com/office/powerpoint/2010/main" val="24247743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44</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12/3/21</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12/3/21</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12/3/21</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12/3/21</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12/3/21</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12/3/21</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12/3/21</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12/3/21</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12/3/21</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12/3/21</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Dotmeads/IBMCapstoneSpaceX/blob/b1c1a0d80f3ca8638d1333af5064cd88c42c8dcb/EDA%20with%20Visualization%20lab.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Dotmeads/IBMCapstoneSpaceX/blob/4a517d8cf2797a92620ae30c69efdefe365283de/EDA%20with%20SQL%20.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Dotmeads/IBMCapstoneSpaceX/blob/4a517d8cf2797a92620ae30c69efdefe365283de/Interactive%20Visual%20Analytics%20with%20Folium%20lab.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Dotmeads/IBMCapstoneSpaceX/blob/54b0573855a3560d5d9c1a09cd9e09f3da6c7bbf/SpaceX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Dotmeads/IBMCapstoneSpaceX/blob/54b0573855a3560d5d9c1a09cd9e09f3da6c7bbf/Machine%20Learning%20Prediction%20lab.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28.png"/><Relationship Id="rId4" Type="http://schemas.openxmlformats.org/officeDocument/2006/relationships/image" Target="../media/image27.png"/></Relationships>
</file>

<file path=ppt/slides/_rels/slide3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5.png"/></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hyperlink" Target="https://github.com/Dotmeads/IBMCapstoneSpaceX.git"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hyperlink" Target="https://github.com/Dotmeads/IBMCapstoneSpaceX/blob/b1c1a0d80f3ca8638d1333af5064cd88c42c8dcb/Data%20Collection%20API%20Lab%20.ipynb"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hyperlink" Target="https://github.com/Dotmeads/IBMCapstoneSpaceX/blob/b1c1a0d80f3ca8638d1333af5064cd88c42c8dcb/Webscraping.ipynb"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hyperlink" Target="https://github.com/Dotmeads/IBMCapstoneSpaceX/blob/b1c1a0d80f3ca8638d1333af5064cd88c42c8dcb/Data%20Wrangling%20.ipynb" TargetMode="External"/><Relationship Id="rId4" Type="http://schemas.openxmlformats.org/officeDocument/2006/relationships/hyperlink" Target="https://github.com/Dotmeads/IBMCapstoneSpaceX/blob/b1c1a0d80f3ca8638d1333af5064cd88c42c8dcb/Data%20Collection%20API%20Lab%20.ipynb"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Dorothy Teng </a:t>
            </a:r>
          </a:p>
          <a:p>
            <a:r>
              <a:rPr lang="en-US" dirty="0">
                <a:solidFill>
                  <a:schemeClr val="bg2"/>
                </a:solidFill>
                <a:latin typeface="Abadi"/>
                <a:ea typeface="SF Pro" pitchFamily="2" charset="0"/>
                <a:cs typeface="SF Pro" pitchFamily="2" charset="0"/>
              </a:rPr>
              <a:t>22 Oct 21 </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08" y="1301414"/>
            <a:ext cx="10515601" cy="4351338"/>
          </a:xfrm>
          <a:prstGeom prst="rect">
            <a:avLst/>
          </a:prstGeom>
        </p:spPr>
        <p:txBody>
          <a:bodyPr lIns="91440" tIns="45720" rIns="91440" bIns="45720" anchor="t"/>
          <a:lstStyle/>
          <a:p>
            <a:pPr>
              <a:lnSpc>
                <a:spcPct val="100000"/>
              </a:lnSpc>
              <a:spcBef>
                <a:spcPts val="1400"/>
              </a:spcBef>
            </a:pPr>
            <a:r>
              <a:rPr lang="en-US" sz="2000" dirty="0">
                <a:solidFill>
                  <a:schemeClr val="accent3">
                    <a:lumMod val="25000"/>
                  </a:schemeClr>
                </a:solidFill>
                <a:latin typeface="Calibri" panose="020F0502020204030204" pitchFamily="34" charset="0"/>
                <a:cs typeface="Calibri" panose="020F0502020204030204" pitchFamily="34" charset="0"/>
              </a:rPr>
              <a:t>Following charts are plotted: </a:t>
            </a:r>
          </a:p>
          <a:p>
            <a:pPr lvl="1">
              <a:lnSpc>
                <a:spcPct val="100000"/>
              </a:lnSpc>
              <a:spcBef>
                <a:spcPts val="1400"/>
              </a:spcBef>
            </a:pPr>
            <a:r>
              <a:rPr lang="en-US" sz="2000" dirty="0">
                <a:solidFill>
                  <a:srgbClr val="7030A0"/>
                </a:solidFill>
                <a:latin typeface="Calibri" panose="020F0502020204030204" pitchFamily="34" charset="0"/>
                <a:cs typeface="Calibri" panose="020F0502020204030204" pitchFamily="34" charset="0"/>
              </a:rPr>
              <a:t>Flight Number </a:t>
            </a:r>
            <a:r>
              <a:rPr lang="en-US" sz="2000" dirty="0">
                <a:solidFill>
                  <a:schemeClr val="accent3">
                    <a:lumMod val="25000"/>
                  </a:schemeClr>
                </a:solidFill>
                <a:latin typeface="Calibri" panose="020F0502020204030204" pitchFamily="34" charset="0"/>
                <a:cs typeface="Calibri" panose="020F0502020204030204" pitchFamily="34" charset="0"/>
              </a:rPr>
              <a:t>&amp; </a:t>
            </a:r>
            <a:r>
              <a:rPr lang="en-US" sz="2000" dirty="0">
                <a:solidFill>
                  <a:schemeClr val="accent2"/>
                </a:solidFill>
                <a:latin typeface="Calibri" panose="020F0502020204030204" pitchFamily="34" charset="0"/>
                <a:cs typeface="Calibri" panose="020F0502020204030204" pitchFamily="34" charset="0"/>
              </a:rPr>
              <a:t>Payload Mass:</a:t>
            </a:r>
            <a:r>
              <a:rPr lang="en-US" sz="2000" dirty="0">
                <a:latin typeface="Calibri" panose="020F0502020204030204" pitchFamily="34" charset="0"/>
                <a:cs typeface="Calibri" panose="020F0502020204030204" pitchFamily="34" charset="0"/>
              </a:rPr>
              <a:t> To examine success due to flight number and Payload Mass</a:t>
            </a:r>
            <a:endParaRPr lang="en-US" sz="2000" dirty="0">
              <a:solidFill>
                <a:schemeClr val="accent2"/>
              </a:solidFill>
              <a:latin typeface="Calibri" panose="020F0502020204030204" pitchFamily="34" charset="0"/>
              <a:cs typeface="Calibri" panose="020F0502020204030204" pitchFamily="34" charset="0"/>
            </a:endParaRPr>
          </a:p>
          <a:p>
            <a:pPr lvl="1">
              <a:lnSpc>
                <a:spcPct val="100000"/>
              </a:lnSpc>
              <a:spcBef>
                <a:spcPts val="1400"/>
              </a:spcBef>
            </a:pPr>
            <a:r>
              <a:rPr lang="en-US" sz="2000" dirty="0">
                <a:solidFill>
                  <a:srgbClr val="7030A0"/>
                </a:solidFill>
                <a:latin typeface="Calibri" panose="020F0502020204030204" pitchFamily="34" charset="0"/>
                <a:cs typeface="Calibri" panose="020F0502020204030204" pitchFamily="34" charset="0"/>
              </a:rPr>
              <a:t>Flight Number </a:t>
            </a:r>
            <a:r>
              <a:rPr lang="en-US" sz="2000" dirty="0">
                <a:solidFill>
                  <a:schemeClr val="accent3">
                    <a:lumMod val="25000"/>
                  </a:schemeClr>
                </a:solidFill>
                <a:latin typeface="Calibri" panose="020F0502020204030204" pitchFamily="34" charset="0"/>
                <a:cs typeface="Calibri" panose="020F0502020204030204" pitchFamily="34" charset="0"/>
              </a:rPr>
              <a:t>&amp; </a:t>
            </a:r>
            <a:r>
              <a:rPr lang="en-US" sz="2000" dirty="0">
                <a:solidFill>
                  <a:schemeClr val="accent1"/>
                </a:solidFill>
                <a:latin typeface="Calibri" panose="020F0502020204030204" pitchFamily="34" charset="0"/>
                <a:cs typeface="Calibri" panose="020F0502020204030204" pitchFamily="34" charset="0"/>
              </a:rPr>
              <a:t>Launch site </a:t>
            </a:r>
            <a:r>
              <a:rPr lang="en-US" sz="2000" dirty="0">
                <a:latin typeface="Calibri" panose="020F0502020204030204" pitchFamily="34" charset="0"/>
                <a:cs typeface="Calibri" panose="020F0502020204030204" pitchFamily="34" charset="0"/>
              </a:rPr>
              <a:t>: To examine if Launch Site success is due to earlier or later flights at the site</a:t>
            </a:r>
            <a:endParaRPr lang="en-US" sz="2000" dirty="0">
              <a:solidFill>
                <a:schemeClr val="accent3">
                  <a:lumMod val="25000"/>
                </a:schemeClr>
              </a:solidFill>
              <a:latin typeface="Calibri" panose="020F0502020204030204" pitchFamily="34" charset="0"/>
              <a:cs typeface="Calibri" panose="020F0502020204030204" pitchFamily="34" charset="0"/>
            </a:endParaRPr>
          </a:p>
          <a:p>
            <a:pPr lvl="1">
              <a:lnSpc>
                <a:spcPct val="100000"/>
              </a:lnSpc>
              <a:spcBef>
                <a:spcPts val="1400"/>
              </a:spcBef>
            </a:pPr>
            <a:r>
              <a:rPr lang="en-SG" sz="2000" dirty="0">
                <a:solidFill>
                  <a:schemeClr val="accent2"/>
                </a:solidFill>
                <a:latin typeface="Calibri" panose="020F0502020204030204" pitchFamily="34" charset="0"/>
                <a:cs typeface="Calibri" panose="020F0502020204030204" pitchFamily="34" charset="0"/>
              </a:rPr>
              <a:t>Payload Mass </a:t>
            </a:r>
            <a:r>
              <a:rPr lang="en-SG" sz="2000" dirty="0">
                <a:latin typeface="Calibri" panose="020F0502020204030204" pitchFamily="34" charset="0"/>
                <a:cs typeface="Calibri" panose="020F0502020204030204" pitchFamily="34" charset="0"/>
              </a:rPr>
              <a:t>&amp; </a:t>
            </a:r>
            <a:r>
              <a:rPr lang="en-SG" sz="2000" dirty="0">
                <a:solidFill>
                  <a:schemeClr val="accent1"/>
                </a:solidFill>
                <a:latin typeface="Calibri" panose="020F0502020204030204" pitchFamily="34" charset="0"/>
                <a:cs typeface="Calibri" panose="020F0502020204030204" pitchFamily="34" charset="0"/>
              </a:rPr>
              <a:t>Launch Site: </a:t>
            </a:r>
            <a:r>
              <a:rPr lang="en-SG" sz="2000" dirty="0">
                <a:latin typeface="Calibri" panose="020F0502020204030204" pitchFamily="34" charset="0"/>
                <a:cs typeface="Calibri" panose="020F0502020204030204" pitchFamily="34" charset="0"/>
              </a:rPr>
              <a:t>To examine if Launch Site success is due to lighter or heavier payload mass. </a:t>
            </a:r>
            <a:endParaRPr lang="en-US" sz="2000" dirty="0">
              <a:solidFill>
                <a:schemeClr val="accent1"/>
              </a:solidFill>
              <a:latin typeface="Calibri" panose="020F0502020204030204" pitchFamily="34" charset="0"/>
              <a:cs typeface="Calibri" panose="020F0502020204030204" pitchFamily="34" charset="0"/>
            </a:endParaRPr>
          </a:p>
          <a:p>
            <a:pPr lvl="1">
              <a:lnSpc>
                <a:spcPct val="100000"/>
              </a:lnSpc>
              <a:spcBef>
                <a:spcPts val="1400"/>
              </a:spcBef>
            </a:pPr>
            <a:r>
              <a:rPr lang="en-SG" sz="2000" dirty="0">
                <a:solidFill>
                  <a:schemeClr val="accent3">
                    <a:lumMod val="25000"/>
                  </a:schemeClr>
                </a:solidFill>
                <a:latin typeface="Calibri" panose="020F0502020204030204" pitchFamily="34" charset="0"/>
                <a:cs typeface="Calibri" panose="020F0502020204030204" pitchFamily="34" charset="0"/>
              </a:rPr>
              <a:t>Success rate of each </a:t>
            </a:r>
            <a:r>
              <a:rPr lang="en-SG" sz="2000" dirty="0">
                <a:solidFill>
                  <a:schemeClr val="accent6">
                    <a:lumMod val="75000"/>
                  </a:schemeClr>
                </a:solidFill>
                <a:latin typeface="Calibri" panose="020F0502020204030204" pitchFamily="34" charset="0"/>
                <a:cs typeface="Calibri" panose="020F0502020204030204" pitchFamily="34" charset="0"/>
              </a:rPr>
              <a:t>Orbit type</a:t>
            </a:r>
            <a:r>
              <a:rPr lang="en-SG" sz="2000" dirty="0">
                <a:solidFill>
                  <a:schemeClr val="accent3">
                    <a:lumMod val="25000"/>
                  </a:schemeClr>
                </a:solidFill>
                <a:latin typeface="Calibri" panose="020F0502020204030204" pitchFamily="34" charset="0"/>
                <a:cs typeface="Calibri" panose="020F0502020204030204" pitchFamily="34" charset="0"/>
              </a:rPr>
              <a:t>: To see which is the most successful orbit </a:t>
            </a:r>
          </a:p>
          <a:p>
            <a:pPr lvl="1">
              <a:lnSpc>
                <a:spcPct val="100000"/>
              </a:lnSpc>
              <a:spcBef>
                <a:spcPts val="1400"/>
              </a:spcBef>
            </a:pPr>
            <a:r>
              <a:rPr lang="en-SG" sz="2000" dirty="0">
                <a:solidFill>
                  <a:srgbClr val="7030A0"/>
                </a:solidFill>
                <a:latin typeface="Calibri" panose="020F0502020204030204" pitchFamily="34" charset="0"/>
                <a:cs typeface="Calibri" panose="020F0502020204030204" pitchFamily="34" charset="0"/>
              </a:rPr>
              <a:t>Flight Number </a:t>
            </a:r>
            <a:r>
              <a:rPr lang="en-SG" sz="2000" dirty="0">
                <a:latin typeface="Calibri" panose="020F0502020204030204" pitchFamily="34" charset="0"/>
                <a:cs typeface="Calibri" panose="020F0502020204030204" pitchFamily="34" charset="0"/>
              </a:rPr>
              <a:t>&amp; </a:t>
            </a:r>
            <a:r>
              <a:rPr lang="en-SG" sz="2000" dirty="0">
                <a:solidFill>
                  <a:schemeClr val="accent6">
                    <a:lumMod val="75000"/>
                  </a:schemeClr>
                </a:solidFill>
                <a:latin typeface="Calibri" panose="020F0502020204030204" pitchFamily="34" charset="0"/>
                <a:cs typeface="Calibri" panose="020F0502020204030204" pitchFamily="34" charset="0"/>
              </a:rPr>
              <a:t>Orbit type: </a:t>
            </a:r>
            <a:r>
              <a:rPr lang="en-US" sz="2000" dirty="0">
                <a:latin typeface="Calibri" panose="020F0502020204030204" pitchFamily="34" charset="0"/>
                <a:cs typeface="Calibri" panose="020F0502020204030204" pitchFamily="34" charset="0"/>
              </a:rPr>
              <a:t>To examine if Orbit success is due to earlier or later flights at the site</a:t>
            </a:r>
            <a:endParaRPr lang="en-SG" sz="2000" dirty="0">
              <a:solidFill>
                <a:schemeClr val="accent6">
                  <a:lumMod val="75000"/>
                </a:schemeClr>
              </a:solidFill>
              <a:latin typeface="Calibri" panose="020F0502020204030204" pitchFamily="34" charset="0"/>
              <a:cs typeface="Calibri" panose="020F0502020204030204" pitchFamily="34" charset="0"/>
            </a:endParaRPr>
          </a:p>
          <a:p>
            <a:pPr lvl="1">
              <a:lnSpc>
                <a:spcPct val="100000"/>
              </a:lnSpc>
              <a:spcBef>
                <a:spcPts val="1400"/>
              </a:spcBef>
            </a:pPr>
            <a:r>
              <a:rPr lang="en-SG" sz="2000" dirty="0">
                <a:solidFill>
                  <a:schemeClr val="accent2"/>
                </a:solidFill>
                <a:latin typeface="Calibri" panose="020F0502020204030204" pitchFamily="34" charset="0"/>
                <a:cs typeface="Calibri" panose="020F0502020204030204" pitchFamily="34" charset="0"/>
              </a:rPr>
              <a:t>Payload Mass</a:t>
            </a:r>
            <a:r>
              <a:rPr lang="en-SG" sz="2000" dirty="0">
                <a:latin typeface="Calibri" panose="020F0502020204030204" pitchFamily="34" charset="0"/>
                <a:cs typeface="Calibri" panose="020F0502020204030204" pitchFamily="34" charset="0"/>
              </a:rPr>
              <a:t> &amp; </a:t>
            </a:r>
            <a:r>
              <a:rPr lang="en-SG" sz="2000" dirty="0">
                <a:solidFill>
                  <a:schemeClr val="accent6">
                    <a:lumMod val="75000"/>
                  </a:schemeClr>
                </a:solidFill>
                <a:latin typeface="Calibri" panose="020F0502020204030204" pitchFamily="34" charset="0"/>
                <a:cs typeface="Calibri" panose="020F0502020204030204" pitchFamily="34" charset="0"/>
              </a:rPr>
              <a:t>Orbit type </a:t>
            </a:r>
            <a:r>
              <a:rPr lang="en-SG" sz="2000" dirty="0">
                <a:latin typeface="Calibri" panose="020F0502020204030204" pitchFamily="34" charset="0"/>
                <a:cs typeface="Calibri" panose="020F0502020204030204" pitchFamily="34" charset="0"/>
              </a:rPr>
              <a:t>: To examine if Orbit success is due to lighter or heavier payload mass. </a:t>
            </a:r>
            <a:endParaRPr lang="en-SG" sz="2000" dirty="0">
              <a:solidFill>
                <a:schemeClr val="accent6">
                  <a:lumMod val="75000"/>
                </a:schemeClr>
              </a:solidFill>
              <a:latin typeface="Calibri" panose="020F0502020204030204" pitchFamily="34" charset="0"/>
              <a:cs typeface="Calibri" panose="020F0502020204030204" pitchFamily="34" charset="0"/>
            </a:endParaRPr>
          </a:p>
          <a:p>
            <a:pPr lvl="1">
              <a:lnSpc>
                <a:spcPct val="100000"/>
              </a:lnSpc>
              <a:spcBef>
                <a:spcPts val="1400"/>
              </a:spcBef>
            </a:pPr>
            <a:r>
              <a:rPr lang="en-SG" sz="2000" dirty="0">
                <a:latin typeface="Calibri" panose="020F0502020204030204" pitchFamily="34" charset="0"/>
                <a:cs typeface="Calibri" panose="020F0502020204030204" pitchFamily="34" charset="0"/>
              </a:rPr>
              <a:t>Launch success yearly trend : To examine success over time </a:t>
            </a:r>
          </a:p>
          <a:p>
            <a:pPr lvl="1">
              <a:lnSpc>
                <a:spcPct val="100000"/>
              </a:lnSpc>
              <a:spcBef>
                <a:spcPts val="1400"/>
              </a:spcBef>
            </a:pPr>
            <a:endParaRPr lang="en-US" sz="1800" dirty="0">
              <a:solidFill>
                <a:schemeClr val="accent3">
                  <a:lumMod val="25000"/>
                </a:schemeClr>
              </a:solidFill>
              <a:latin typeface="Calibri" panose="020F0502020204030204" pitchFamily="34" charset="0"/>
              <a:cs typeface="Calibri" panose="020F0502020204030204" pitchFamily="34" charset="0"/>
            </a:endParaRPr>
          </a:p>
          <a:p>
            <a:pPr lvl="1">
              <a:lnSpc>
                <a:spcPct val="100000"/>
              </a:lnSpc>
              <a:spcBef>
                <a:spcPts val="1400"/>
              </a:spcBef>
            </a:pPr>
            <a:endParaRPr lang="en-US" sz="18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2" name="TextBox 1">
            <a:extLst>
              <a:ext uri="{FF2B5EF4-FFF2-40B4-BE49-F238E27FC236}">
                <a16:creationId xmlns:a16="http://schemas.microsoft.com/office/drawing/2014/main" id="{E8F1D949-3250-424D-965E-861C17D633A1}"/>
              </a:ext>
            </a:extLst>
          </p:cNvPr>
          <p:cNvSpPr txBox="1"/>
          <p:nvPr/>
        </p:nvSpPr>
        <p:spPr>
          <a:xfrm>
            <a:off x="258776" y="6203413"/>
            <a:ext cx="11538067" cy="800219"/>
          </a:xfrm>
          <a:prstGeom prst="rect">
            <a:avLst/>
          </a:prstGeom>
          <a:noFill/>
        </p:spPr>
        <p:txBody>
          <a:bodyPr wrap="square" rtlCol="0">
            <a:spAutoFit/>
          </a:bodyPr>
          <a:lstStyle/>
          <a:p>
            <a:r>
              <a:rPr lang="en-US" sz="1400" dirty="0" err="1"/>
              <a:t>Github</a:t>
            </a:r>
            <a:r>
              <a:rPr lang="en-US" sz="1400" dirty="0"/>
              <a:t>:</a:t>
            </a:r>
            <a:endParaRPr lang="en-US" sz="1400" dirty="0">
              <a:hlinkClick r:id="rId3"/>
            </a:endParaRPr>
          </a:p>
          <a:p>
            <a:r>
              <a:rPr lang="en-US" sz="1400" dirty="0">
                <a:hlinkClick r:id="rId3"/>
              </a:rPr>
              <a:t>https://github.com/Dotmeads/IBMCapstoneSpaceX/blob/b1c1a0d80f3ca8638d1333af5064cd88c42c8dcb/EDA%20with%20Visualization%20lab.ipynb</a:t>
            </a:r>
            <a:endParaRPr lang="en-US" sz="1400" dirty="0"/>
          </a:p>
          <a:p>
            <a:endParaRPr lang="en-US" dirty="0"/>
          </a:p>
        </p:txBody>
      </p:sp>
    </p:spTree>
    <p:extLst>
      <p:ext uri="{BB962C8B-B14F-4D97-AF65-F5344CB8AC3E}">
        <p14:creationId xmlns:p14="http://schemas.microsoft.com/office/powerpoint/2010/main" val="7799716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75153"/>
            <a:ext cx="9745589" cy="5032499"/>
          </a:xfrm>
          <a:prstGeom prst="rect">
            <a:avLst/>
          </a:prstGeom>
        </p:spPr>
        <p:txBody>
          <a:bodyPr lIns="91440" tIns="45720" rIns="91440" bIns="45720" anchor="t"/>
          <a:lstStyle/>
          <a:p>
            <a:pPr marL="0" indent="0">
              <a:lnSpc>
                <a:spcPct val="100000"/>
              </a:lnSpc>
              <a:spcBef>
                <a:spcPts val="1400"/>
              </a:spcBef>
              <a:buNone/>
            </a:pPr>
            <a:r>
              <a:rPr lang="en-US" sz="1600" dirty="0">
                <a:solidFill>
                  <a:schemeClr val="accent3">
                    <a:lumMod val="25000"/>
                  </a:schemeClr>
                </a:solidFill>
                <a:latin typeface="Abadi"/>
              </a:rPr>
              <a:t>SQL queries were performed to display the following:</a:t>
            </a:r>
          </a:p>
          <a:p>
            <a:pPr>
              <a:lnSpc>
                <a:spcPct val="100000"/>
              </a:lnSpc>
              <a:spcBef>
                <a:spcPts val="1400"/>
              </a:spcBef>
            </a:pPr>
            <a:r>
              <a:rPr lang="en-SG" sz="1600" i="1" dirty="0"/>
              <a:t>Names of the unique launch sites </a:t>
            </a:r>
          </a:p>
          <a:p>
            <a:pPr>
              <a:lnSpc>
                <a:spcPct val="100000"/>
              </a:lnSpc>
              <a:spcBef>
                <a:spcPts val="1400"/>
              </a:spcBef>
            </a:pPr>
            <a:r>
              <a:rPr lang="en-SG" sz="1600" i="1" dirty="0"/>
              <a:t>5 records where launch sites begin with the string 'CCA’</a:t>
            </a:r>
          </a:p>
          <a:p>
            <a:pPr>
              <a:lnSpc>
                <a:spcPct val="100000"/>
              </a:lnSpc>
              <a:spcBef>
                <a:spcPts val="1400"/>
              </a:spcBef>
            </a:pPr>
            <a:r>
              <a:rPr lang="en-SG" sz="1600" i="1" dirty="0"/>
              <a:t>Total payload mass carried by boosters launched by NASA (CRS)</a:t>
            </a:r>
          </a:p>
          <a:p>
            <a:pPr>
              <a:lnSpc>
                <a:spcPct val="100000"/>
              </a:lnSpc>
              <a:spcBef>
                <a:spcPts val="1400"/>
              </a:spcBef>
            </a:pPr>
            <a:r>
              <a:rPr lang="en-SG" sz="1600" i="1" dirty="0"/>
              <a:t>Average payload mass carried by booster version F9 v1.1</a:t>
            </a:r>
          </a:p>
          <a:p>
            <a:pPr>
              <a:lnSpc>
                <a:spcPct val="100000"/>
              </a:lnSpc>
              <a:spcBef>
                <a:spcPts val="1400"/>
              </a:spcBef>
            </a:pPr>
            <a:r>
              <a:rPr lang="en-SG" sz="1600" i="1" dirty="0"/>
              <a:t>The date when the first successful landing outcome in ground pad was achieved</a:t>
            </a:r>
          </a:p>
          <a:p>
            <a:pPr>
              <a:lnSpc>
                <a:spcPct val="100000"/>
              </a:lnSpc>
              <a:spcBef>
                <a:spcPts val="1400"/>
              </a:spcBef>
            </a:pPr>
            <a:r>
              <a:rPr lang="en-SG" sz="1600" i="1" dirty="0"/>
              <a:t>The  names of the boosters which have success in drone ship and have payload mass greater than 4000 but less than 6000</a:t>
            </a:r>
          </a:p>
          <a:p>
            <a:pPr>
              <a:lnSpc>
                <a:spcPct val="100000"/>
              </a:lnSpc>
              <a:spcBef>
                <a:spcPts val="1400"/>
              </a:spcBef>
            </a:pPr>
            <a:r>
              <a:rPr lang="en-SG" sz="1600" i="1" dirty="0"/>
              <a:t>List of total number of successful and failure mission outcomes</a:t>
            </a:r>
          </a:p>
          <a:p>
            <a:pPr>
              <a:lnSpc>
                <a:spcPct val="100000"/>
              </a:lnSpc>
              <a:spcBef>
                <a:spcPts val="1400"/>
              </a:spcBef>
            </a:pPr>
            <a:r>
              <a:rPr lang="en-SG" sz="1600" i="1" dirty="0"/>
              <a:t>List of names of the </a:t>
            </a:r>
            <a:r>
              <a:rPr lang="en-SG" sz="1600" i="1" dirty="0" err="1"/>
              <a:t>booster_versions</a:t>
            </a:r>
            <a:r>
              <a:rPr lang="en-SG" sz="1600" i="1" dirty="0"/>
              <a:t> which have carried the maximum payload mass.</a:t>
            </a:r>
          </a:p>
          <a:p>
            <a:pPr>
              <a:lnSpc>
                <a:spcPct val="100000"/>
              </a:lnSpc>
              <a:spcBef>
                <a:spcPts val="1400"/>
              </a:spcBef>
            </a:pPr>
            <a:r>
              <a:rPr lang="en-SG" sz="1600" i="1" dirty="0"/>
              <a:t>List of the failed </a:t>
            </a:r>
            <a:r>
              <a:rPr lang="en-SG" sz="1600" i="1" dirty="0" err="1"/>
              <a:t>landing_outcomes</a:t>
            </a:r>
            <a:r>
              <a:rPr lang="en-SG" sz="1600" i="1" dirty="0"/>
              <a:t> in drone ship, their booster versions, and launch site names for in year 2015</a:t>
            </a:r>
          </a:p>
          <a:p>
            <a:pPr>
              <a:lnSpc>
                <a:spcPct val="100000"/>
              </a:lnSpc>
              <a:spcBef>
                <a:spcPts val="1400"/>
              </a:spcBef>
            </a:pPr>
            <a:r>
              <a:rPr lang="en-SG" sz="1600" i="1" dirty="0"/>
              <a:t>Rank the count of landing outcomes (such as Failure (drone ship) or Success (ground pad)) between the date 2010-06-04 and 2017-03-20</a:t>
            </a:r>
          </a:p>
          <a:p>
            <a:pPr>
              <a:lnSpc>
                <a:spcPct val="100000"/>
              </a:lnSpc>
              <a:spcBef>
                <a:spcPts val="1400"/>
              </a:spcBef>
            </a:pPr>
            <a:endParaRPr lang="en-SG" b="1" i="1" dirty="0"/>
          </a:p>
          <a:p>
            <a:pPr>
              <a:lnSpc>
                <a:spcPct val="100000"/>
              </a:lnSpc>
              <a:spcBef>
                <a:spcPts val="1400"/>
              </a:spcBef>
            </a:pPr>
            <a:endParaRPr lang="en-SG" b="1" i="1" dirty="0"/>
          </a:p>
          <a:p>
            <a:pPr>
              <a:lnSpc>
                <a:spcPct val="100000"/>
              </a:lnSpc>
              <a:spcBef>
                <a:spcPts val="1400"/>
              </a:spcBef>
            </a:pPr>
            <a:endParaRPr lang="en-SG" b="1" i="1" dirty="0"/>
          </a:p>
          <a:p>
            <a:pPr>
              <a:lnSpc>
                <a:spcPct val="100000"/>
              </a:lnSpc>
              <a:spcBef>
                <a:spcPts val="1400"/>
              </a:spcBef>
            </a:pPr>
            <a:endParaRPr lang="en-SG" b="1" i="1" dirty="0"/>
          </a:p>
          <a:p>
            <a:pPr>
              <a:lnSpc>
                <a:spcPct val="100000"/>
              </a:lnSpc>
              <a:spcBef>
                <a:spcPts val="1400"/>
              </a:spcBef>
            </a:pPr>
            <a:endParaRPr lang="en-SG" b="1" i="1" dirty="0"/>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buNone/>
            </a:pPr>
            <a:endParaRPr lang="en-US" dirty="0"/>
          </a:p>
          <a:p>
            <a:endParaRPr lang="en-US" dirty="0"/>
          </a:p>
          <a:p>
            <a:pPr marL="0" indent="0">
              <a:buNone/>
            </a:pPr>
            <a:endParaRPr lang="en-US" sz="1400" dirty="0"/>
          </a:p>
          <a:p>
            <a:pPr marL="0" indent="0">
              <a:buNone/>
            </a:pPr>
            <a:endParaRPr lang="en-US" sz="1400" dirty="0"/>
          </a:p>
          <a:p>
            <a:pPr marL="0" indent="0">
              <a:buNone/>
            </a:pPr>
            <a:endParaRPr lang="en-US" sz="1400" dirty="0"/>
          </a:p>
          <a:p>
            <a:pPr marL="0" indent="0">
              <a:buNone/>
            </a:pPr>
            <a:endParaRPr lang="en-US" sz="1400" dirty="0"/>
          </a:p>
          <a:p>
            <a:pPr marL="0" indent="0">
              <a:buNone/>
            </a:pPr>
            <a:endParaRPr lang="en-US" sz="1400" dirty="0"/>
          </a:p>
          <a:p>
            <a:pPr marL="0" indent="0">
              <a:buNone/>
            </a:pPr>
            <a:endParaRPr lang="en-US" sz="1400"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
        <p:nvSpPr>
          <p:cNvPr id="6" name="TextBox 5">
            <a:extLst>
              <a:ext uri="{FF2B5EF4-FFF2-40B4-BE49-F238E27FC236}">
                <a16:creationId xmlns:a16="http://schemas.microsoft.com/office/drawing/2014/main" id="{54F265A2-CABC-4347-9711-3F07C27CFFE0}"/>
              </a:ext>
            </a:extLst>
          </p:cNvPr>
          <p:cNvSpPr txBox="1"/>
          <p:nvPr/>
        </p:nvSpPr>
        <p:spPr>
          <a:xfrm>
            <a:off x="770011" y="6427211"/>
            <a:ext cx="11158488" cy="584775"/>
          </a:xfrm>
          <a:prstGeom prst="rect">
            <a:avLst/>
          </a:prstGeom>
          <a:noFill/>
        </p:spPr>
        <p:txBody>
          <a:bodyPr wrap="square" rtlCol="0">
            <a:spAutoFit/>
          </a:bodyPr>
          <a:lstStyle/>
          <a:p>
            <a:r>
              <a:rPr lang="en-US" sz="1400" dirty="0" err="1"/>
              <a:t>Github</a:t>
            </a:r>
            <a:r>
              <a:rPr lang="en-US" sz="1400" dirty="0"/>
              <a:t>: </a:t>
            </a:r>
            <a:r>
              <a:rPr lang="en-US" sz="1400" dirty="0">
                <a:hlinkClick r:id="rId3"/>
              </a:rPr>
              <a:t>https://github.com/Dotmeads/IBMCapstoneSpaceX/blob/4a517d8cf2797a92620ae30c69efdefe365283de/EDA%20with%20SQL%20.ipynb</a:t>
            </a:r>
            <a:endParaRPr lang="en-US" sz="1400" dirty="0"/>
          </a:p>
          <a:p>
            <a:endParaRPr lang="en-US" dirty="0"/>
          </a:p>
        </p:txBody>
      </p:sp>
    </p:spTree>
    <p:extLst>
      <p:ext uri="{BB962C8B-B14F-4D97-AF65-F5344CB8AC3E}">
        <p14:creationId xmlns:p14="http://schemas.microsoft.com/office/powerpoint/2010/main" val="15787263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3813493"/>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added markers on the map identify the location and proximity of the launch sites so we can better understand how the position of rocket trajectories can influence the success of the launch. We will look at the factors that may affect the launch site being an ideal location of launch. </a:t>
            </a:r>
          </a:p>
          <a:p>
            <a:pPr>
              <a:lnSpc>
                <a:spcPct val="100000"/>
              </a:lnSpc>
              <a:spcBef>
                <a:spcPts val="1400"/>
              </a:spcBef>
            </a:pPr>
            <a:r>
              <a:rPr lang="en-US" sz="2200" dirty="0">
                <a:solidFill>
                  <a:schemeClr val="accent3">
                    <a:lumMod val="25000"/>
                  </a:schemeClr>
                </a:solidFill>
                <a:latin typeface="Abadi" panose="020B0604020104020204" pitchFamily="34" charset="0"/>
              </a:rPr>
              <a:t>We mark and color code the success and failure of the launches on the map to see its probability of success thus far.</a:t>
            </a:r>
          </a:p>
          <a:p>
            <a:pPr>
              <a:lnSpc>
                <a:spcPct val="100000"/>
              </a:lnSpc>
              <a:spcBef>
                <a:spcPts val="1400"/>
              </a:spcBef>
            </a:pPr>
            <a:r>
              <a:rPr lang="en-US" sz="2200" dirty="0">
                <a:solidFill>
                  <a:schemeClr val="accent3">
                    <a:lumMod val="25000"/>
                  </a:schemeClr>
                </a:solidFill>
                <a:latin typeface="Abadi" panose="020B0604020104020204" pitchFamily="34" charset="0"/>
              </a:rPr>
              <a:t>We also identify the relative distance of the launch sites from proximities such as railway, city and highway to see if it has influence on the success of the launch. </a:t>
            </a:r>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
        <p:nvSpPr>
          <p:cNvPr id="2" name="TextBox 1">
            <a:extLst>
              <a:ext uri="{FF2B5EF4-FFF2-40B4-BE49-F238E27FC236}">
                <a16:creationId xmlns:a16="http://schemas.microsoft.com/office/drawing/2014/main" id="{E7C2EA4D-01C7-4041-8DDF-864BFA3BC702}"/>
              </a:ext>
            </a:extLst>
          </p:cNvPr>
          <p:cNvSpPr txBox="1"/>
          <p:nvPr/>
        </p:nvSpPr>
        <p:spPr>
          <a:xfrm>
            <a:off x="770011" y="5996710"/>
            <a:ext cx="10480963" cy="954107"/>
          </a:xfrm>
          <a:prstGeom prst="rect">
            <a:avLst/>
          </a:prstGeom>
          <a:noFill/>
        </p:spPr>
        <p:txBody>
          <a:bodyPr wrap="square" rtlCol="0">
            <a:spAutoFit/>
          </a:bodyPr>
          <a:lstStyle/>
          <a:p>
            <a:r>
              <a:rPr lang="en-US" sz="1400" dirty="0" err="1"/>
              <a:t>Github</a:t>
            </a:r>
            <a:r>
              <a:rPr lang="en-US" sz="1400" dirty="0"/>
              <a:t>: </a:t>
            </a:r>
          </a:p>
          <a:p>
            <a:r>
              <a:rPr lang="en-US" sz="1400" dirty="0">
                <a:hlinkClick r:id="rId3"/>
              </a:rPr>
              <a:t>https://github.com/Dotmeads/IBMCapstoneSpaceX/blob/4a517d8cf2797a92620ae30c69efdefe365283de/Interactive%20Visual%20Analytics%20with%20Folium%20lab.ipynb</a:t>
            </a:r>
            <a:endParaRPr lang="en-US" sz="1400" dirty="0"/>
          </a:p>
          <a:p>
            <a:endParaRPr lang="en-US" sz="1400" dirty="0"/>
          </a:p>
        </p:txBody>
      </p:sp>
    </p:spTree>
    <p:extLst>
      <p:ext uri="{BB962C8B-B14F-4D97-AF65-F5344CB8AC3E}">
        <p14:creationId xmlns:p14="http://schemas.microsoft.com/office/powerpoint/2010/main" val="1481143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marL="0" indent="0">
              <a:lnSpc>
                <a:spcPct val="100000"/>
              </a:lnSpc>
              <a:spcBef>
                <a:spcPts val="1400"/>
              </a:spcBef>
              <a:buNone/>
            </a:pPr>
            <a:r>
              <a:rPr lang="en-US" sz="1800" dirty="0">
                <a:solidFill>
                  <a:schemeClr val="accent3">
                    <a:lumMod val="25000"/>
                  </a:schemeClr>
                </a:solidFill>
                <a:latin typeface="Abadi" panose="020B0604020104020204" pitchFamily="34" charset="0"/>
              </a:rPr>
              <a:t>We added a pie chart showing the success rate of the launch sites. We used a dropdown to select the individual launch sites on top of the option of all sites so we can examine the individual success rate of each site as well as proportion of successful launches in comparison of other thing.    </a:t>
            </a:r>
          </a:p>
          <a:p>
            <a:pPr marL="0" indent="0">
              <a:lnSpc>
                <a:spcPct val="100000"/>
              </a:lnSpc>
              <a:spcBef>
                <a:spcPts val="1400"/>
              </a:spcBef>
              <a:buNone/>
            </a:pPr>
            <a:r>
              <a:rPr lang="en-US" sz="1800" dirty="0">
                <a:solidFill>
                  <a:schemeClr val="accent3">
                    <a:lumMod val="25000"/>
                  </a:schemeClr>
                </a:solidFill>
                <a:latin typeface="Abadi" panose="020B0604020104020204" pitchFamily="34" charset="0"/>
              </a:rPr>
              <a:t>Next, we have a scatter plot of Payload mass(kg) plotted against class (indicating success rate) of different boosters. We used a slider so we can manipulate the maximum and minimum payload mass in the chart. This allows us to look at the distribution of successful and non successful launches of different booster version in different payload range. </a:t>
            </a:r>
          </a:p>
          <a:p>
            <a:pPr>
              <a:lnSpc>
                <a:spcPct val="100000"/>
              </a:lnSpc>
              <a:spcBef>
                <a:spcPts val="1400"/>
              </a:spcBef>
            </a:pPr>
            <a:endParaRPr lang="en-US" sz="1800" dirty="0">
              <a:solidFill>
                <a:schemeClr val="accent3">
                  <a:lumMod val="25000"/>
                </a:schemeClr>
              </a:solidFill>
              <a:latin typeface="Abadi" panose="020B0604020104020204" pitchFamily="34" charset="0"/>
            </a:endParaRPr>
          </a:p>
          <a:p>
            <a:pPr>
              <a:lnSpc>
                <a:spcPct val="100000"/>
              </a:lnSpc>
              <a:spcBef>
                <a:spcPts val="1400"/>
              </a:spcBef>
            </a:pPr>
            <a:endParaRPr lang="en-US" sz="18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1800" dirty="0">
              <a:solidFill>
                <a:schemeClr val="accent3">
                  <a:lumMod val="25000"/>
                </a:schemeClr>
              </a:solidFill>
              <a:latin typeface="Abadi" panose="020B0604020104020204" pitchFamily="34" charset="0"/>
            </a:endParaRPr>
          </a:p>
          <a:p>
            <a:pPr marL="0" indent="0">
              <a:buNone/>
            </a:pPr>
            <a:r>
              <a:rPr lang="en-US" sz="1400" dirty="0" err="1"/>
              <a:t>Github</a:t>
            </a:r>
            <a:r>
              <a:rPr lang="en-US" sz="1400" dirty="0"/>
              <a:t>: </a:t>
            </a:r>
            <a:r>
              <a:rPr lang="en-US" sz="1400" dirty="0">
                <a:hlinkClick r:id="rId3"/>
              </a:rPr>
              <a:t>https://github.com/Dotmeads/IBMCapstoneSpaceX/blob/54b0573855a3560d5d9c1a09cd9e09f3da6c7bbf/SpaceXapp.py</a:t>
            </a:r>
            <a:endParaRPr lang="en-US" sz="1400" dirty="0"/>
          </a:p>
          <a:p>
            <a:pPr marL="0" indent="0">
              <a:buNone/>
            </a:pPr>
            <a:endParaRPr lang="en-US" sz="1400"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4342464"/>
            <a:ext cx="10687962" cy="2034454"/>
          </a:xfrm>
          <a:prstGeom prst="rect">
            <a:avLst/>
          </a:prstGeom>
        </p:spPr>
        <p:txBody>
          <a:bodyPr>
            <a:normAutofit/>
          </a:bodyPr>
          <a:lstStyle/>
          <a:p>
            <a:pPr marL="0" indent="0">
              <a:lnSpc>
                <a:spcPct val="100000"/>
              </a:lnSpc>
              <a:spcBef>
                <a:spcPts val="1400"/>
              </a:spcBef>
              <a:buNone/>
            </a:pPr>
            <a:r>
              <a:rPr lang="en-US" sz="1600" dirty="0">
                <a:solidFill>
                  <a:schemeClr val="accent3">
                    <a:lumMod val="25000"/>
                  </a:schemeClr>
                </a:solidFill>
                <a:latin typeface="Abadi" panose="020B0604020104020204" pitchFamily="34" charset="0"/>
              </a:rPr>
              <a:t>We retrieved Falcon 9 </a:t>
            </a:r>
            <a:r>
              <a:rPr lang="en-US" sz="1600" dirty="0" err="1">
                <a:solidFill>
                  <a:schemeClr val="accent3">
                    <a:lumMod val="25000"/>
                  </a:schemeClr>
                </a:solidFill>
                <a:latin typeface="Abadi" panose="020B0604020104020204" pitchFamily="34" charset="0"/>
              </a:rPr>
              <a:t>dataframe</a:t>
            </a:r>
            <a:r>
              <a:rPr lang="en-US" sz="1600" dirty="0">
                <a:solidFill>
                  <a:schemeClr val="accent3">
                    <a:lumMod val="25000"/>
                  </a:schemeClr>
                </a:solidFill>
                <a:latin typeface="Abadi" panose="020B0604020104020204" pitchFamily="34" charset="0"/>
              </a:rPr>
              <a:t> obtained from Data wrangling (slide 10) and features </a:t>
            </a:r>
            <a:r>
              <a:rPr lang="en-US" sz="1600" dirty="0" err="1">
                <a:solidFill>
                  <a:schemeClr val="accent3">
                    <a:lumMod val="25000"/>
                  </a:schemeClr>
                </a:solidFill>
                <a:latin typeface="Abadi" panose="020B0604020104020204" pitchFamily="34" charset="0"/>
              </a:rPr>
              <a:t>dataframe</a:t>
            </a:r>
            <a:r>
              <a:rPr lang="en-US" sz="1600" dirty="0">
                <a:solidFill>
                  <a:schemeClr val="accent3">
                    <a:lumMod val="25000"/>
                  </a:schemeClr>
                </a:solidFill>
                <a:latin typeface="Abadi" panose="020B0604020104020204" pitchFamily="34" charset="0"/>
              </a:rPr>
              <a:t> based on the former </a:t>
            </a:r>
            <a:r>
              <a:rPr lang="en-US" sz="1600" dirty="0" err="1">
                <a:solidFill>
                  <a:schemeClr val="accent3">
                    <a:lumMod val="25000"/>
                  </a:schemeClr>
                </a:solidFill>
                <a:latin typeface="Abadi" panose="020B0604020104020204" pitchFamily="34" charset="0"/>
              </a:rPr>
              <a:t>dataframe</a:t>
            </a:r>
            <a:r>
              <a:rPr lang="en-US" sz="1600" dirty="0">
                <a:solidFill>
                  <a:schemeClr val="accent3">
                    <a:lumMod val="25000"/>
                  </a:schemeClr>
                </a:solidFill>
                <a:latin typeface="Abadi" panose="020B0604020104020204" pitchFamily="34" charset="0"/>
              </a:rPr>
              <a:t> but with added dummy columns of </a:t>
            </a:r>
            <a:r>
              <a:rPr lang="en-SG" sz="1600" dirty="0"/>
              <a:t>Orbits, </a:t>
            </a:r>
            <a:r>
              <a:rPr lang="en-SG" sz="1600" dirty="0" err="1"/>
              <a:t>LaunchSite</a:t>
            </a:r>
            <a:r>
              <a:rPr lang="en-SG" sz="1600" dirty="0"/>
              <a:t>, </a:t>
            </a:r>
            <a:r>
              <a:rPr lang="en-SG" sz="1600" dirty="0" err="1"/>
              <a:t>LandingPad</a:t>
            </a:r>
            <a:r>
              <a:rPr lang="en-SG" sz="1600" dirty="0"/>
              <a:t>, and Serial. </a:t>
            </a:r>
          </a:p>
          <a:p>
            <a:pPr marL="0" indent="0">
              <a:lnSpc>
                <a:spcPct val="100000"/>
              </a:lnSpc>
              <a:spcBef>
                <a:spcPts val="1400"/>
              </a:spcBef>
              <a:buNone/>
            </a:pPr>
            <a:r>
              <a:rPr lang="en-SG" sz="1600" dirty="0"/>
              <a:t>We built X and Y respectively and split them into training and testing sets. We then create SVM, Classification Trees, Logistic Regression and KNN objects. In each method, we create a </a:t>
            </a:r>
            <a:r>
              <a:rPr lang="en-SG" sz="1600" dirty="0" err="1"/>
              <a:t>GridsearchCV</a:t>
            </a:r>
            <a:r>
              <a:rPr lang="en-SG" sz="1600" dirty="0"/>
              <a:t> with cv=10, fit the object to find the best parameter using the training data and subsequently test the accuracy using the score method on the test data. Lastly, we look at the confusion matrix for each method.</a:t>
            </a:r>
            <a:endParaRPr lang="en-US" sz="16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2" name="Rectangle 1">
            <a:extLst>
              <a:ext uri="{FF2B5EF4-FFF2-40B4-BE49-F238E27FC236}">
                <a16:creationId xmlns:a16="http://schemas.microsoft.com/office/drawing/2014/main" id="{7B8E3269-E81B-134B-838A-04F7817631B3}"/>
              </a:ext>
            </a:extLst>
          </p:cNvPr>
          <p:cNvSpPr/>
          <p:nvPr/>
        </p:nvSpPr>
        <p:spPr>
          <a:xfrm>
            <a:off x="770009" y="6057879"/>
            <a:ext cx="10327481" cy="1133644"/>
          </a:xfrm>
          <a:prstGeom prst="rect">
            <a:avLst/>
          </a:prstGeom>
        </p:spPr>
        <p:txBody>
          <a:bodyPr wrap="square">
            <a:spAutoFit/>
          </a:bodyPr>
          <a:lstStyle/>
          <a:p>
            <a:pPr>
              <a:spcBef>
                <a:spcPts val="1400"/>
              </a:spcBef>
            </a:pPr>
            <a:r>
              <a:rPr lang="en-US" sz="1400" dirty="0" err="1">
                <a:solidFill>
                  <a:schemeClr val="accent3">
                    <a:lumMod val="25000"/>
                  </a:schemeClr>
                </a:solidFill>
                <a:latin typeface="Abadi" panose="020B0604020104020204" pitchFamily="34" charset="0"/>
              </a:rPr>
              <a:t>Github</a:t>
            </a:r>
            <a:r>
              <a:rPr lang="en-US" sz="1400" dirty="0">
                <a:solidFill>
                  <a:schemeClr val="accent3">
                    <a:lumMod val="25000"/>
                  </a:schemeClr>
                </a:solidFill>
                <a:latin typeface="Abadi" panose="020B0604020104020204" pitchFamily="34" charset="0"/>
              </a:rPr>
              <a:t>: </a:t>
            </a:r>
            <a:r>
              <a:rPr lang="en-US" sz="1400" dirty="0">
                <a:solidFill>
                  <a:schemeClr val="accent3">
                    <a:lumMod val="25000"/>
                  </a:schemeClr>
                </a:solidFill>
                <a:latin typeface="Abadi" panose="020B0604020104020204" pitchFamily="34" charset="0"/>
                <a:hlinkClick r:id="rId3"/>
              </a:rPr>
              <a:t>https://github.com/Dotmeads/IBMCapstoneSpaceX/blob/54b0573855a3560d5d9c1a09cd9e09f3da6c7bbf/Machine%20Learning%20Prediction%20lab.ipynb</a:t>
            </a:r>
            <a:endParaRPr lang="en-US" sz="1400" dirty="0">
              <a:solidFill>
                <a:schemeClr val="accent3">
                  <a:lumMod val="25000"/>
                </a:schemeClr>
              </a:solidFill>
              <a:latin typeface="Abadi" panose="020B0604020104020204" pitchFamily="34" charset="0"/>
            </a:endParaRPr>
          </a:p>
          <a:p>
            <a:pPr>
              <a:spcBef>
                <a:spcPts val="1400"/>
              </a:spcBef>
            </a:pPr>
            <a:endParaRPr lang="en-US" sz="1400" dirty="0">
              <a:solidFill>
                <a:schemeClr val="accent3">
                  <a:lumMod val="25000"/>
                </a:schemeClr>
              </a:solidFill>
              <a:latin typeface="Abadi" panose="020B0604020104020204" pitchFamily="34" charset="0"/>
            </a:endParaRPr>
          </a:p>
        </p:txBody>
      </p:sp>
      <p:pic>
        <p:nvPicPr>
          <p:cNvPr id="7" name="Picture 6">
            <a:extLst>
              <a:ext uri="{FF2B5EF4-FFF2-40B4-BE49-F238E27FC236}">
                <a16:creationId xmlns:a16="http://schemas.microsoft.com/office/drawing/2014/main" id="{E5BD6B2F-6918-5C4D-BEBE-CE1E22F6E443}"/>
              </a:ext>
            </a:extLst>
          </p:cNvPr>
          <p:cNvPicPr>
            <a:picLocks noChangeAspect="1"/>
          </p:cNvPicPr>
          <p:nvPr/>
        </p:nvPicPr>
        <p:blipFill>
          <a:blip r:embed="rId4"/>
          <a:stretch>
            <a:fillRect/>
          </a:stretch>
        </p:blipFill>
        <p:spPr>
          <a:xfrm>
            <a:off x="1986768" y="1437316"/>
            <a:ext cx="7893961" cy="2854855"/>
          </a:xfrm>
          <a:prstGeom prst="rect">
            <a:avLst/>
          </a:prstGeom>
        </p:spPr>
      </p:pic>
    </p:spTree>
    <p:extLst>
      <p:ext uri="{BB962C8B-B14F-4D97-AF65-F5344CB8AC3E}">
        <p14:creationId xmlns:p14="http://schemas.microsoft.com/office/powerpoint/2010/main" val="18137112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5D2CF4FE-F734-F649-B223-7A0B7EE17D78}"/>
              </a:ext>
            </a:extLst>
          </p:cNvPr>
          <p:cNvPicPr>
            <a:picLocks noChangeAspect="1"/>
          </p:cNvPicPr>
          <p:nvPr/>
        </p:nvPicPr>
        <p:blipFill rotWithShape="1">
          <a:blip r:embed="rId3"/>
          <a:srcRect b="49566"/>
          <a:stretch/>
        </p:blipFill>
        <p:spPr>
          <a:xfrm>
            <a:off x="889809" y="1662313"/>
            <a:ext cx="10244946" cy="1945411"/>
          </a:xfrm>
          <a:prstGeom prst="rect">
            <a:avLst/>
          </a:prstGeom>
        </p:spPr>
      </p:pic>
      <p:sp>
        <p:nvSpPr>
          <p:cNvPr id="8" name="TextBox 7">
            <a:extLst>
              <a:ext uri="{FF2B5EF4-FFF2-40B4-BE49-F238E27FC236}">
                <a16:creationId xmlns:a16="http://schemas.microsoft.com/office/drawing/2014/main" id="{BEE053C4-6033-4742-98EA-CB70E96D5082}"/>
              </a:ext>
            </a:extLst>
          </p:cNvPr>
          <p:cNvSpPr txBox="1"/>
          <p:nvPr/>
        </p:nvSpPr>
        <p:spPr>
          <a:xfrm>
            <a:off x="889809" y="4170317"/>
            <a:ext cx="10244946" cy="646331"/>
          </a:xfrm>
          <a:prstGeom prst="rect">
            <a:avLst/>
          </a:prstGeom>
          <a:noFill/>
        </p:spPr>
        <p:txBody>
          <a:bodyPr wrap="square" rtlCol="0">
            <a:spAutoFit/>
          </a:bodyPr>
          <a:lstStyle/>
          <a:p>
            <a:r>
              <a:rPr lang="en-SG" dirty="0"/>
              <a:t>CCAFS LC-40 has lesser success in proportion compared to KSC LC-39A and VAFB SLC 4E because earlier flights are more prone to failure and CCAFS LC-40 has more flights in the initial stage.</a:t>
            </a:r>
            <a:endParaRPr lang="en-US" dirty="0"/>
          </a:p>
        </p:txBody>
      </p:sp>
    </p:spTree>
    <p:extLst>
      <p:ext uri="{BB962C8B-B14F-4D97-AF65-F5344CB8AC3E}">
        <p14:creationId xmlns:p14="http://schemas.microsoft.com/office/powerpoint/2010/main" val="38656059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Picture 5">
            <a:extLst>
              <a:ext uri="{FF2B5EF4-FFF2-40B4-BE49-F238E27FC236}">
                <a16:creationId xmlns:a16="http://schemas.microsoft.com/office/drawing/2014/main" id="{8155FEE0-E6FC-5243-B6A4-1CADDCA726FB}"/>
              </a:ext>
            </a:extLst>
          </p:cNvPr>
          <p:cNvPicPr>
            <a:picLocks noChangeAspect="1"/>
          </p:cNvPicPr>
          <p:nvPr/>
        </p:nvPicPr>
        <p:blipFill>
          <a:blip r:embed="rId3"/>
          <a:stretch>
            <a:fillRect/>
          </a:stretch>
        </p:blipFill>
        <p:spPr>
          <a:xfrm>
            <a:off x="886389" y="1671854"/>
            <a:ext cx="10232657" cy="2102125"/>
          </a:xfrm>
          <a:prstGeom prst="rect">
            <a:avLst/>
          </a:prstGeom>
        </p:spPr>
      </p:pic>
      <p:sp>
        <p:nvSpPr>
          <p:cNvPr id="7" name="TextBox 6">
            <a:extLst>
              <a:ext uri="{FF2B5EF4-FFF2-40B4-BE49-F238E27FC236}">
                <a16:creationId xmlns:a16="http://schemas.microsoft.com/office/drawing/2014/main" id="{0107B073-8698-5649-92CC-FDF4E48A66EB}"/>
              </a:ext>
            </a:extLst>
          </p:cNvPr>
          <p:cNvSpPr txBox="1"/>
          <p:nvPr/>
        </p:nvSpPr>
        <p:spPr>
          <a:xfrm>
            <a:off x="886389" y="4253444"/>
            <a:ext cx="10232657" cy="646331"/>
          </a:xfrm>
          <a:prstGeom prst="rect">
            <a:avLst/>
          </a:prstGeom>
          <a:noFill/>
        </p:spPr>
        <p:txBody>
          <a:bodyPr wrap="square" rtlCol="0">
            <a:spAutoFit/>
          </a:bodyPr>
          <a:lstStyle/>
          <a:p>
            <a:r>
              <a:rPr lang="en-SG" dirty="0" err="1"/>
              <a:t>PayloadMass</a:t>
            </a:r>
            <a:r>
              <a:rPr lang="en-SG" dirty="0"/>
              <a:t> at VAFB SLC 4E never exceeded 10 000 kg but with high chance of success. CCAFS LC-40 shows success in launching the heaviest Payload.</a:t>
            </a:r>
            <a:endParaRPr lang="en-US" dirty="0"/>
          </a:p>
        </p:txBody>
      </p:sp>
    </p:spTree>
    <p:extLst>
      <p:ext uri="{BB962C8B-B14F-4D97-AF65-F5344CB8AC3E}">
        <p14:creationId xmlns:p14="http://schemas.microsoft.com/office/powerpoint/2010/main" val="38697892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952891" y="2960085"/>
            <a:ext cx="3932238" cy="1558861"/>
          </a:xfrm>
          <a:prstGeom prst="rect">
            <a:avLst/>
          </a:prstGeom>
        </p:spPr>
        <p:txBody>
          <a:bodyPr>
            <a:normAutofit/>
          </a:bodyPr>
          <a:lstStyle/>
          <a:p>
            <a:pPr>
              <a:lnSpc>
                <a:spcPct val="100000"/>
              </a:lnSpc>
              <a:spcBef>
                <a:spcPts val="1400"/>
              </a:spcBef>
            </a:pPr>
            <a:r>
              <a:rPr lang="en-SG" sz="2200" dirty="0">
                <a:solidFill>
                  <a:schemeClr val="accent3">
                    <a:lumMod val="25000"/>
                  </a:schemeClr>
                </a:solidFill>
                <a:latin typeface="Calibri" panose="020F0502020204030204" pitchFamily="34" charset="0"/>
                <a:cs typeface="Calibri" panose="020F0502020204030204" pitchFamily="34" charset="0"/>
              </a:rPr>
              <a:t>4 Orbits - ES-L1, GEO, HEO, SSO has equal and highest rate of success of 100% among the orbits. </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Picture 5">
            <a:extLst>
              <a:ext uri="{FF2B5EF4-FFF2-40B4-BE49-F238E27FC236}">
                <a16:creationId xmlns:a16="http://schemas.microsoft.com/office/drawing/2014/main" id="{1E9BD2CE-6E42-954E-A79E-4241F9EB1387}"/>
              </a:ext>
            </a:extLst>
          </p:cNvPr>
          <p:cNvPicPr>
            <a:picLocks noChangeAspect="1"/>
          </p:cNvPicPr>
          <p:nvPr/>
        </p:nvPicPr>
        <p:blipFill>
          <a:blip r:embed="rId3"/>
          <a:stretch>
            <a:fillRect/>
          </a:stretch>
        </p:blipFill>
        <p:spPr>
          <a:xfrm>
            <a:off x="5545672" y="1596333"/>
            <a:ext cx="5337915" cy="3989819"/>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4555374"/>
            <a:ext cx="10940406" cy="1325969"/>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Orbits </a:t>
            </a:r>
            <a:r>
              <a:rPr lang="en-SG" sz="2200" dirty="0">
                <a:solidFill>
                  <a:schemeClr val="accent3">
                    <a:lumMod val="25000"/>
                  </a:schemeClr>
                </a:solidFill>
                <a:latin typeface="Calibri" panose="020F0502020204030204" pitchFamily="34" charset="0"/>
                <a:cs typeface="Calibri" panose="020F0502020204030204" pitchFamily="34" charset="0"/>
              </a:rPr>
              <a:t>ES-L1, GEO, HEO, SSO </a:t>
            </a:r>
            <a:r>
              <a:rPr lang="en-US" sz="2200" dirty="0">
                <a:solidFill>
                  <a:schemeClr val="accent3">
                    <a:lumMod val="25000"/>
                  </a:schemeClr>
                </a:solidFill>
                <a:latin typeface="Abadi" panose="020B0604020104020204" pitchFamily="34" charset="0"/>
              </a:rPr>
              <a:t>with 100% success has very little number (&lt;5) of launches hence skewing the percentage of success. Likewise, SO only had one launch and it is unsuccessful hence 0% success rate.</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64A50EFE-F873-6542-974A-5DD5EDF11BB9}"/>
              </a:ext>
            </a:extLst>
          </p:cNvPr>
          <p:cNvPicPr>
            <a:picLocks noChangeAspect="1"/>
          </p:cNvPicPr>
          <p:nvPr/>
        </p:nvPicPr>
        <p:blipFill>
          <a:blip r:embed="rId3"/>
          <a:stretch>
            <a:fillRect/>
          </a:stretch>
        </p:blipFill>
        <p:spPr>
          <a:xfrm>
            <a:off x="556260" y="1596619"/>
            <a:ext cx="11154157" cy="2326988"/>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4754880"/>
            <a:ext cx="10803407" cy="1114108"/>
          </a:xfrm>
          <a:prstGeom prst="rect">
            <a:avLst/>
          </a:prstGeom>
        </p:spPr>
        <p:txBody>
          <a:bodyPr>
            <a:normAutofit/>
          </a:bodyPr>
          <a:lstStyle/>
          <a:p>
            <a:pPr marL="0" indent="0">
              <a:lnSpc>
                <a:spcPct val="100000"/>
              </a:lnSpc>
              <a:spcBef>
                <a:spcPts val="1400"/>
              </a:spcBef>
              <a:buNone/>
            </a:pPr>
            <a:r>
              <a:rPr lang="en-SG" sz="2200" dirty="0"/>
              <a:t>Heavier payloads have a negative influence on GTO orbits and positive on LEO  and ISS orbits</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3B47FE0F-6232-B345-A05B-C213C55A7F97}"/>
              </a:ext>
            </a:extLst>
          </p:cNvPr>
          <p:cNvPicPr>
            <a:picLocks noChangeAspect="1"/>
          </p:cNvPicPr>
          <p:nvPr/>
        </p:nvPicPr>
        <p:blipFill>
          <a:blip r:embed="rId3"/>
          <a:stretch>
            <a:fillRect/>
          </a:stretch>
        </p:blipFill>
        <p:spPr>
          <a:xfrm>
            <a:off x="395264" y="1600200"/>
            <a:ext cx="11178153" cy="22860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861186"/>
            <a:ext cx="3932238" cy="4020159"/>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Success rate of the launch has increased since 2013 till 2020. There was no successful launch before 2013. </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a:extLst>
              <a:ext uri="{FF2B5EF4-FFF2-40B4-BE49-F238E27FC236}">
                <a16:creationId xmlns:a16="http://schemas.microsoft.com/office/drawing/2014/main" id="{D3A0BCBB-598E-F54F-AEEC-3B1D2A5B134E}"/>
              </a:ext>
            </a:extLst>
          </p:cNvPr>
          <p:cNvPicPr>
            <a:picLocks noChangeAspect="1"/>
          </p:cNvPicPr>
          <p:nvPr/>
        </p:nvPicPr>
        <p:blipFill>
          <a:blip r:embed="rId3"/>
          <a:stretch>
            <a:fillRect/>
          </a:stretch>
        </p:blipFill>
        <p:spPr>
          <a:xfrm>
            <a:off x="6027811" y="1861186"/>
            <a:ext cx="5003800" cy="3390900"/>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155016" y="5321573"/>
            <a:ext cx="9745589" cy="90481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Calibri" panose="020F0502020204030204" pitchFamily="34" charset="0"/>
                <a:cs typeface="Calibri" panose="020F0502020204030204" pitchFamily="34" charset="0"/>
              </a:rPr>
              <a:t>We use </a:t>
            </a:r>
            <a:r>
              <a:rPr lang="en-SG" sz="2200" dirty="0">
                <a:latin typeface="Calibri" panose="020F0502020204030204" pitchFamily="34" charset="0"/>
                <a:cs typeface="Calibri" panose="020F0502020204030204" pitchFamily="34" charset="0"/>
              </a:rPr>
              <a:t>SELECT DISTINCT statement to return only distinct (different) values of column launch site as it would contain many duplicate values.</a:t>
            </a:r>
            <a:endParaRPr lang="en-US" sz="2200" dirty="0">
              <a:solidFill>
                <a:schemeClr val="accent3">
                  <a:lumMod val="25000"/>
                </a:schemeClr>
              </a:solidFill>
              <a:latin typeface="Calibri" panose="020F0502020204030204" pitchFamily="34" charset="0"/>
              <a:cs typeface="Calibri" panose="020F0502020204030204" pitchFamily="34" charset="0"/>
            </a:endParaRP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Picture 5">
            <a:extLst>
              <a:ext uri="{FF2B5EF4-FFF2-40B4-BE49-F238E27FC236}">
                <a16:creationId xmlns:a16="http://schemas.microsoft.com/office/drawing/2014/main" id="{7B6E00AC-B78D-5648-AA3C-6A0B5B8BB888}"/>
              </a:ext>
            </a:extLst>
          </p:cNvPr>
          <p:cNvPicPr>
            <a:picLocks noChangeAspect="1"/>
          </p:cNvPicPr>
          <p:nvPr/>
        </p:nvPicPr>
        <p:blipFill rotWithShape="1">
          <a:blip r:embed="rId3"/>
          <a:srcRect t="11902"/>
          <a:stretch/>
        </p:blipFill>
        <p:spPr>
          <a:xfrm>
            <a:off x="2305050" y="1965960"/>
            <a:ext cx="7581900" cy="3088004"/>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DB610F47-A47E-9A4B-B3D8-1EB09F96903A}"/>
              </a:ext>
            </a:extLst>
          </p:cNvPr>
          <p:cNvPicPr>
            <a:picLocks noChangeAspect="1"/>
          </p:cNvPicPr>
          <p:nvPr/>
        </p:nvPicPr>
        <p:blipFill>
          <a:blip r:embed="rId3"/>
          <a:stretch>
            <a:fillRect/>
          </a:stretch>
        </p:blipFill>
        <p:spPr>
          <a:xfrm>
            <a:off x="2739585" y="1636629"/>
            <a:ext cx="6712830" cy="3584743"/>
          </a:xfrm>
          <a:prstGeom prst="rect">
            <a:avLst/>
          </a:prstGeom>
        </p:spPr>
      </p:pic>
      <p:sp>
        <p:nvSpPr>
          <p:cNvPr id="7" name="Content Placeholder 4">
            <a:extLst>
              <a:ext uri="{FF2B5EF4-FFF2-40B4-BE49-F238E27FC236}">
                <a16:creationId xmlns:a16="http://schemas.microsoft.com/office/drawing/2014/main" id="{ECE14C8E-8956-5E4F-8164-3A504266A4BB}"/>
              </a:ext>
            </a:extLst>
          </p:cNvPr>
          <p:cNvSpPr txBox="1">
            <a:spLocks/>
          </p:cNvSpPr>
          <p:nvPr/>
        </p:nvSpPr>
        <p:spPr>
          <a:xfrm>
            <a:off x="869070" y="5518294"/>
            <a:ext cx="9745589" cy="904819"/>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Calibri" panose="020F0502020204030204" pitchFamily="34" charset="0"/>
                <a:cs typeface="Calibri" panose="020F0502020204030204" pitchFamily="34" charset="0"/>
              </a:rPr>
              <a:t>We use </a:t>
            </a:r>
            <a:r>
              <a:rPr lang="en-SG" sz="2200" dirty="0">
                <a:latin typeface="Calibri" panose="020F0502020204030204" pitchFamily="34" charset="0"/>
                <a:cs typeface="Calibri" panose="020F0502020204030204" pitchFamily="34" charset="0"/>
              </a:rPr>
              <a:t>SELECT statement and limit to 5 entries of </a:t>
            </a:r>
            <a:r>
              <a:rPr lang="en-SG" sz="2200" dirty="0" err="1">
                <a:latin typeface="Calibri" panose="020F0502020204030204" pitchFamily="34" charset="0"/>
                <a:cs typeface="Calibri" panose="020F0502020204030204" pitchFamily="34" charset="0"/>
              </a:rPr>
              <a:t>Launchsite</a:t>
            </a:r>
            <a:r>
              <a:rPr lang="en-SG" sz="2200" dirty="0">
                <a:latin typeface="Calibri" panose="020F0502020204030204" pitchFamily="34" charset="0"/>
                <a:cs typeface="Calibri" panose="020F0502020204030204" pitchFamily="34" charset="0"/>
              </a:rPr>
              <a:t> column containing starting with CCA.</a:t>
            </a:r>
            <a:endParaRPr lang="en-US" sz="2200" dirty="0">
              <a:solidFill>
                <a:schemeClr val="accent3">
                  <a:lumMod val="25000"/>
                </a:schemeClr>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7947386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52344" y="4982297"/>
            <a:ext cx="9526887" cy="1043276"/>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total payload carried by boosters from NASA is calculated by using sum of PAYLOAD_MASS_KG column where the customer column contains ‘NASA’.</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774DEF0A-C09B-BD44-90C1-F3D1C2A50621}"/>
              </a:ext>
            </a:extLst>
          </p:cNvPr>
          <p:cNvPicPr>
            <a:picLocks noChangeAspect="1"/>
          </p:cNvPicPr>
          <p:nvPr/>
        </p:nvPicPr>
        <p:blipFill>
          <a:blip r:embed="rId3"/>
          <a:stretch>
            <a:fillRect/>
          </a:stretch>
        </p:blipFill>
        <p:spPr>
          <a:xfrm>
            <a:off x="1850126" y="2107104"/>
            <a:ext cx="8491748" cy="2643793"/>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5189219"/>
            <a:ext cx="9745589" cy="987743"/>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average payload mass carried by booster version F9 v1.1 using </a:t>
            </a:r>
            <a:r>
              <a:rPr lang="en-US" sz="2200" dirty="0" err="1">
                <a:solidFill>
                  <a:schemeClr val="accent3">
                    <a:lumMod val="25000"/>
                  </a:schemeClr>
                </a:solidFill>
                <a:latin typeface="Abadi" panose="020B0604020104020204" pitchFamily="34" charset="0"/>
              </a:rPr>
              <a:t>avg</a:t>
            </a:r>
            <a:r>
              <a:rPr lang="en-US" sz="2200" dirty="0">
                <a:solidFill>
                  <a:schemeClr val="accent3">
                    <a:lumMod val="25000"/>
                  </a:schemeClr>
                </a:solidFill>
                <a:latin typeface="Abadi" panose="020B0604020104020204" pitchFamily="34" charset="0"/>
              </a:rPr>
              <a:t> function on payload mass for rows with booster version containing ’F9 v1.1’.</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a:extLst>
              <a:ext uri="{FF2B5EF4-FFF2-40B4-BE49-F238E27FC236}">
                <a16:creationId xmlns:a16="http://schemas.microsoft.com/office/drawing/2014/main" id="{EF961144-D298-0B46-8B12-0C5E31B2025D}"/>
              </a:ext>
            </a:extLst>
          </p:cNvPr>
          <p:cNvPicPr>
            <a:picLocks noChangeAspect="1"/>
          </p:cNvPicPr>
          <p:nvPr/>
        </p:nvPicPr>
        <p:blipFill rotWithShape="1">
          <a:blip r:embed="rId3"/>
          <a:srcRect t="14673"/>
          <a:stretch/>
        </p:blipFill>
        <p:spPr>
          <a:xfrm>
            <a:off x="1679145" y="2057371"/>
            <a:ext cx="8833711" cy="2743258"/>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5006339"/>
            <a:ext cx="9745589" cy="1170623"/>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find the earliest date using min function on dates whose rows contain ‘Success (ground pad)’ </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Picture 5">
            <a:extLst>
              <a:ext uri="{FF2B5EF4-FFF2-40B4-BE49-F238E27FC236}">
                <a16:creationId xmlns:a16="http://schemas.microsoft.com/office/drawing/2014/main" id="{159A0CD8-B064-4E41-95F8-6AE0FEE17F8C}"/>
              </a:ext>
            </a:extLst>
          </p:cNvPr>
          <p:cNvPicPr>
            <a:picLocks noChangeAspect="1"/>
          </p:cNvPicPr>
          <p:nvPr/>
        </p:nvPicPr>
        <p:blipFill>
          <a:blip r:embed="rId3"/>
          <a:stretch>
            <a:fillRect/>
          </a:stretch>
        </p:blipFill>
        <p:spPr>
          <a:xfrm>
            <a:off x="1438910" y="1562100"/>
            <a:ext cx="9314180" cy="2941320"/>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5256587"/>
            <a:ext cx="9745589" cy="1170623"/>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Result is derived by selecting the booster using the where clause, limiting to results in landing outcome </a:t>
            </a:r>
            <a:r>
              <a:rPr lang="en-US" sz="2200" dirty="0" err="1">
                <a:solidFill>
                  <a:schemeClr val="accent3">
                    <a:lumMod val="25000"/>
                  </a:schemeClr>
                </a:solidFill>
                <a:latin typeface="Abadi" panose="020B0604020104020204" pitchFamily="34" charset="0"/>
              </a:rPr>
              <a:t>coloumn</a:t>
            </a:r>
            <a:r>
              <a:rPr lang="en-US" sz="2200" dirty="0">
                <a:solidFill>
                  <a:schemeClr val="accent3">
                    <a:lumMod val="25000"/>
                  </a:schemeClr>
                </a:solidFill>
                <a:latin typeface="Abadi" panose="020B0604020104020204" pitchFamily="34" charset="0"/>
              </a:rPr>
              <a:t> to ‘Success (drone ship)’ and payload outcome to between 4000 and 6000.</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Picture 2">
            <a:extLst>
              <a:ext uri="{FF2B5EF4-FFF2-40B4-BE49-F238E27FC236}">
                <a16:creationId xmlns:a16="http://schemas.microsoft.com/office/drawing/2014/main" id="{5E65573B-D8CB-C24D-8EAC-13DABC5236B4}"/>
              </a:ext>
            </a:extLst>
          </p:cNvPr>
          <p:cNvPicPr>
            <a:picLocks noChangeAspect="1"/>
          </p:cNvPicPr>
          <p:nvPr/>
        </p:nvPicPr>
        <p:blipFill>
          <a:blip r:embed="rId3"/>
          <a:stretch>
            <a:fillRect/>
          </a:stretch>
        </p:blipFill>
        <p:spPr>
          <a:xfrm>
            <a:off x="2336800" y="1577339"/>
            <a:ext cx="7518400" cy="3429000"/>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4960619"/>
            <a:ext cx="9745589" cy="1216343"/>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total number of successful and failure mission outcomes using the counts of the values under mission outcomes.</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8" name="Picture 7">
            <a:extLst>
              <a:ext uri="{FF2B5EF4-FFF2-40B4-BE49-F238E27FC236}">
                <a16:creationId xmlns:a16="http://schemas.microsoft.com/office/drawing/2014/main" id="{B7569EF9-3D18-1547-8C67-6BF79CEDBCBC}"/>
              </a:ext>
            </a:extLst>
          </p:cNvPr>
          <p:cNvPicPr>
            <a:picLocks noChangeAspect="1"/>
          </p:cNvPicPr>
          <p:nvPr/>
        </p:nvPicPr>
        <p:blipFill>
          <a:blip r:embed="rId3"/>
          <a:stretch>
            <a:fillRect/>
          </a:stretch>
        </p:blipFill>
        <p:spPr>
          <a:xfrm>
            <a:off x="2374900" y="1586170"/>
            <a:ext cx="7442200" cy="3124200"/>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5588851"/>
            <a:ext cx="9745589" cy="873443"/>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curate the list the names of the booster which have carried the maximum payload mass by using subquery of a ‘where’ clause set to max payload.</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8" name="Picture 7">
            <a:extLst>
              <a:ext uri="{FF2B5EF4-FFF2-40B4-BE49-F238E27FC236}">
                <a16:creationId xmlns:a16="http://schemas.microsoft.com/office/drawing/2014/main" id="{C81DA782-57E2-3247-881C-3EE5488D0AD0}"/>
              </a:ext>
            </a:extLst>
          </p:cNvPr>
          <p:cNvPicPr>
            <a:picLocks noChangeAspect="1"/>
          </p:cNvPicPr>
          <p:nvPr/>
        </p:nvPicPr>
        <p:blipFill>
          <a:blip r:embed="rId3"/>
          <a:stretch>
            <a:fillRect/>
          </a:stretch>
        </p:blipFill>
        <p:spPr>
          <a:xfrm>
            <a:off x="4003675" y="1433160"/>
            <a:ext cx="4184650" cy="3620110"/>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497616"/>
            <a:ext cx="10124733" cy="374223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1600" dirty="0"/>
              <a:t>We collect data by requesting data from Launch API, followed by processing the data by narrowing down to Falcon 9 launches and filling in the missing data. Importantly we created a new column of data indicating the success of the launch (hence able to reuse the first stage). To explore the data, we use SQL queries to determine if the first stage will land and visualization to identify features that have influence over the success of launch or the second stage. We used Folium to look at the launch sites on the map relevant to its proximities and marks its successes and failures along with it. We build a dashboard to look at the success rate of relative launch sites as well as the effect of payload ranges and booster versions on the success. Lastly, we develop and evaluate classification models to do a predictive analysis if the first stage will land. </a:t>
            </a:r>
          </a:p>
          <a:p>
            <a:pPr>
              <a:lnSpc>
                <a:spcPct val="100000"/>
              </a:lnSpc>
              <a:spcBef>
                <a:spcPts val="1400"/>
              </a:spcBef>
            </a:pPr>
            <a:r>
              <a:rPr lang="en-US" sz="1600" dirty="0"/>
              <a:t>We identify the following features that is used in success prediction: ‘</a:t>
            </a:r>
            <a:r>
              <a:rPr lang="en-SG" sz="1600" dirty="0" err="1"/>
              <a:t>FlightNumber</a:t>
            </a:r>
            <a:r>
              <a:rPr lang="en-SG" sz="1600" dirty="0"/>
              <a:t>', '</a:t>
            </a:r>
            <a:r>
              <a:rPr lang="en-SG" sz="1600" dirty="0" err="1"/>
              <a:t>PayloadMass</a:t>
            </a:r>
            <a:r>
              <a:rPr lang="en-SG" sz="1600" dirty="0"/>
              <a:t>', 'Orbit', '</a:t>
            </a:r>
            <a:r>
              <a:rPr lang="en-SG" sz="1600" dirty="0" err="1"/>
              <a:t>LaunchSite</a:t>
            </a:r>
            <a:r>
              <a:rPr lang="en-SG" sz="1600" dirty="0"/>
              <a:t>', 'Flights', '</a:t>
            </a:r>
            <a:r>
              <a:rPr lang="en-SG" sz="1600" dirty="0" err="1"/>
              <a:t>GridFins</a:t>
            </a:r>
            <a:r>
              <a:rPr lang="en-SG" sz="1600" dirty="0"/>
              <a:t>', 'Reused', 'Legs', '</a:t>
            </a:r>
            <a:r>
              <a:rPr lang="en-SG" sz="1600" dirty="0" err="1"/>
              <a:t>LandingPad</a:t>
            </a:r>
            <a:r>
              <a:rPr lang="en-SG" sz="1600" dirty="0"/>
              <a:t>', 'Block', '</a:t>
            </a:r>
            <a:r>
              <a:rPr lang="en-SG" sz="1600" dirty="0" err="1"/>
              <a:t>ReusedCount</a:t>
            </a:r>
            <a:r>
              <a:rPr lang="en-SG" sz="1600" dirty="0"/>
              <a:t>', 'Serial’. We find accuracy score for classification models tested - SVM, Classification Trees, Logistic Regression and KNN, to be equivalent and hence can be utilized for all. </a:t>
            </a:r>
            <a:endParaRPr lang="en-US" sz="1600"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5509259"/>
            <a:ext cx="10221263" cy="1002377"/>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 by selecting the relevant columns and using the ‘where’ clause to limit the year to 2015 and landing outcomes to contain ‘failure’ and ‘drone’.</a:t>
            </a: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1F8E7226-36CA-CB41-B240-48F3743A3D57}"/>
              </a:ext>
            </a:extLst>
          </p:cNvPr>
          <p:cNvPicPr>
            <a:picLocks noChangeAspect="1"/>
          </p:cNvPicPr>
          <p:nvPr/>
        </p:nvPicPr>
        <p:blipFill>
          <a:blip r:embed="rId3"/>
          <a:stretch>
            <a:fillRect/>
          </a:stretch>
        </p:blipFill>
        <p:spPr>
          <a:xfrm>
            <a:off x="2330450" y="1898650"/>
            <a:ext cx="7531100" cy="3060700"/>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5303520"/>
            <a:ext cx="9745589" cy="87344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between the date 2010-06-04 and 2017-03-20 and group by their landing outcomes.</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Picture 5">
            <a:extLst>
              <a:ext uri="{FF2B5EF4-FFF2-40B4-BE49-F238E27FC236}">
                <a16:creationId xmlns:a16="http://schemas.microsoft.com/office/drawing/2014/main" id="{18D2AEEF-E121-484E-9C10-878600F8D362}"/>
              </a:ext>
            </a:extLst>
          </p:cNvPr>
          <p:cNvPicPr>
            <a:picLocks noChangeAspect="1"/>
          </p:cNvPicPr>
          <p:nvPr/>
        </p:nvPicPr>
        <p:blipFill>
          <a:blip r:embed="rId3"/>
          <a:stretch>
            <a:fillRect/>
          </a:stretch>
        </p:blipFill>
        <p:spPr>
          <a:xfrm>
            <a:off x="3599180" y="1437187"/>
            <a:ext cx="4993640" cy="3616084"/>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33</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891779" y="5305084"/>
            <a:ext cx="10272063" cy="1233054"/>
          </a:xfrm>
          <a:prstGeom prst="rect">
            <a:avLst/>
          </a:prstGeom>
        </p:spPr>
        <p:txBody>
          <a:bodyPr lIns="91440" tIns="45720" rIns="91440" bIns="45720" anchor="t">
            <a:normAutofit fontScale="77500" lnSpcReduction="20000"/>
          </a:bodyPr>
          <a:lstStyle/>
          <a:p>
            <a:pPr>
              <a:lnSpc>
                <a:spcPct val="100000"/>
              </a:lnSpc>
              <a:spcBef>
                <a:spcPts val="1400"/>
              </a:spcBef>
            </a:pPr>
            <a:endParaRPr lang="en-US" sz="2200" dirty="0">
              <a:solidFill>
                <a:schemeClr val="accent3">
                  <a:lumMod val="25000"/>
                </a:schemeClr>
              </a:solidFill>
              <a:latin typeface="Abadi"/>
            </a:endParaRPr>
          </a:p>
          <a:p>
            <a:pPr marL="0" indent="0">
              <a:buNone/>
            </a:pPr>
            <a:r>
              <a:rPr lang="en-US" dirty="0"/>
              <a:t>VAFB SLC-4E is situated on the West coast of United States while the other sites are on the East coast of United States. In the close up view, it shows CCAFS LC-40 and CCAFS SLC-40 are right next to one another while KSC LC-39 is a little further from the two sites.</a:t>
            </a:r>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Sites on Map</a:t>
            </a:r>
          </a:p>
        </p:txBody>
      </p:sp>
      <p:pic>
        <p:nvPicPr>
          <p:cNvPr id="6" name="Picture 5">
            <a:extLst>
              <a:ext uri="{FF2B5EF4-FFF2-40B4-BE49-F238E27FC236}">
                <a16:creationId xmlns:a16="http://schemas.microsoft.com/office/drawing/2014/main" id="{3D75DB05-1612-5941-BA43-173D4F69231A}"/>
              </a:ext>
            </a:extLst>
          </p:cNvPr>
          <p:cNvPicPr>
            <a:picLocks noChangeAspect="1"/>
          </p:cNvPicPr>
          <p:nvPr/>
        </p:nvPicPr>
        <p:blipFill>
          <a:blip r:embed="rId4"/>
          <a:stretch>
            <a:fillRect/>
          </a:stretch>
        </p:blipFill>
        <p:spPr>
          <a:xfrm>
            <a:off x="464697" y="1401346"/>
            <a:ext cx="8384858" cy="4112763"/>
          </a:xfrm>
          <a:prstGeom prst="rect">
            <a:avLst/>
          </a:prstGeom>
        </p:spPr>
      </p:pic>
      <p:cxnSp>
        <p:nvCxnSpPr>
          <p:cNvPr id="10" name="Straight Connector 9">
            <a:extLst>
              <a:ext uri="{FF2B5EF4-FFF2-40B4-BE49-F238E27FC236}">
                <a16:creationId xmlns:a16="http://schemas.microsoft.com/office/drawing/2014/main" id="{D1B8B8BA-0FDC-DC43-A547-33CCE24CB41F}"/>
              </a:ext>
            </a:extLst>
          </p:cNvPr>
          <p:cNvCxnSpPr>
            <a:cxnSpLocks/>
          </p:cNvCxnSpPr>
          <p:nvPr/>
        </p:nvCxnSpPr>
        <p:spPr>
          <a:xfrm flipH="1">
            <a:off x="6165273" y="1953491"/>
            <a:ext cx="692728" cy="1884218"/>
          </a:xfrm>
          <a:prstGeom prst="line">
            <a:avLst/>
          </a:prstGeom>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7F1E1067-2806-F64C-A746-04D4AFBFD045}"/>
              </a:ext>
            </a:extLst>
          </p:cNvPr>
          <p:cNvCxnSpPr>
            <a:cxnSpLocks/>
          </p:cNvCxnSpPr>
          <p:nvPr/>
        </p:nvCxnSpPr>
        <p:spPr>
          <a:xfrm flipH="1">
            <a:off x="6428509" y="3990109"/>
            <a:ext cx="3629891" cy="387927"/>
          </a:xfrm>
          <a:prstGeom prst="line">
            <a:avLst/>
          </a:prstGeom>
        </p:spPr>
        <p:style>
          <a:lnRef idx="1">
            <a:schemeClr val="dk1"/>
          </a:lnRef>
          <a:fillRef idx="0">
            <a:schemeClr val="dk1"/>
          </a:fillRef>
          <a:effectRef idx="0">
            <a:schemeClr val="dk1"/>
          </a:effectRef>
          <a:fontRef idx="minor">
            <a:schemeClr val="tx1"/>
          </a:fontRef>
        </p:style>
      </p:cxnSp>
      <p:pic>
        <p:nvPicPr>
          <p:cNvPr id="8" name="Picture 7">
            <a:extLst>
              <a:ext uri="{FF2B5EF4-FFF2-40B4-BE49-F238E27FC236}">
                <a16:creationId xmlns:a16="http://schemas.microsoft.com/office/drawing/2014/main" id="{A67DD73D-7607-6B48-971A-2FA52A6650B3}"/>
              </a:ext>
            </a:extLst>
          </p:cNvPr>
          <p:cNvPicPr>
            <a:picLocks noChangeAspect="1"/>
          </p:cNvPicPr>
          <p:nvPr/>
        </p:nvPicPr>
        <p:blipFill>
          <a:blip r:embed="rId5"/>
          <a:stretch>
            <a:fillRect/>
          </a:stretch>
        </p:blipFill>
        <p:spPr>
          <a:xfrm>
            <a:off x="6811847" y="1939635"/>
            <a:ext cx="5195032" cy="2065325"/>
          </a:xfrm>
          <a:prstGeom prst="rect">
            <a:avLst/>
          </a:prstGeom>
          <a:ln>
            <a:solidFill>
              <a:schemeClr val="tx1"/>
            </a:solidFill>
          </a:ln>
        </p:spPr>
      </p:pic>
    </p:spTree>
    <p:extLst>
      <p:ext uri="{BB962C8B-B14F-4D97-AF65-F5344CB8AC3E}">
        <p14:creationId xmlns:p14="http://schemas.microsoft.com/office/powerpoint/2010/main" val="98167177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34</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1002242" y="5497513"/>
            <a:ext cx="9745589" cy="1056120"/>
          </a:xfrm>
          <a:prstGeom prst="rect">
            <a:avLst/>
          </a:prstGeom>
        </p:spPr>
        <p:txBody>
          <a:bodyPr lIns="91440" tIns="45720" rIns="91440" bIns="45720" anchor="t">
            <a:normAutofit fontScale="85000" lnSpcReduction="20000"/>
          </a:bodyPr>
          <a:lstStyle/>
          <a:p>
            <a:pPr>
              <a:lnSpc>
                <a:spcPct val="100000"/>
              </a:lnSpc>
              <a:spcBef>
                <a:spcPts val="1400"/>
              </a:spcBef>
            </a:pPr>
            <a:endParaRPr lang="en-US" sz="2200" dirty="0">
              <a:solidFill>
                <a:schemeClr val="accent3">
                  <a:lumMod val="25000"/>
                </a:schemeClr>
              </a:solidFill>
              <a:latin typeface="Abadi"/>
            </a:endParaRPr>
          </a:p>
          <a:p>
            <a:pPr marL="0" indent="0">
              <a:spcBef>
                <a:spcPts val="1400"/>
              </a:spcBef>
              <a:buNone/>
            </a:pPr>
            <a:r>
              <a:rPr lang="en-US" dirty="0">
                <a:solidFill>
                  <a:schemeClr val="accent3">
                    <a:lumMod val="25000"/>
                  </a:schemeClr>
                </a:solidFill>
              </a:rPr>
              <a:t>26 launch outcomes of </a:t>
            </a:r>
            <a:r>
              <a:rPr lang="en-US" dirty="0"/>
              <a:t>CCAFS LC-40 is </a:t>
            </a:r>
            <a:r>
              <a:rPr lang="en-US" dirty="0">
                <a:solidFill>
                  <a:schemeClr val="accent3">
                    <a:lumMod val="25000"/>
                  </a:schemeClr>
                </a:solidFill>
              </a:rPr>
              <a:t>labelled in respectively in green for success and red for failure.</a:t>
            </a: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Color-labeled launch outcomes of </a:t>
            </a:r>
            <a:r>
              <a:rPr lang="en-US" dirty="0"/>
              <a:t>CCAFS LC-40</a:t>
            </a:r>
            <a:endParaRPr lang="en-US" dirty="0">
              <a:solidFill>
                <a:srgbClr val="0B49CB"/>
              </a:solidFill>
              <a:latin typeface="Abadi"/>
            </a:endParaRPr>
          </a:p>
        </p:txBody>
      </p:sp>
      <p:pic>
        <p:nvPicPr>
          <p:cNvPr id="4" name="Picture 3">
            <a:extLst>
              <a:ext uri="{FF2B5EF4-FFF2-40B4-BE49-F238E27FC236}">
                <a16:creationId xmlns:a16="http://schemas.microsoft.com/office/drawing/2014/main" id="{2D62E9ED-3AE8-AB4E-AB96-2511412AB471}"/>
              </a:ext>
            </a:extLst>
          </p:cNvPr>
          <p:cNvPicPr>
            <a:picLocks noChangeAspect="1"/>
          </p:cNvPicPr>
          <p:nvPr/>
        </p:nvPicPr>
        <p:blipFill>
          <a:blip r:embed="rId3"/>
          <a:stretch>
            <a:fillRect/>
          </a:stretch>
        </p:blipFill>
        <p:spPr>
          <a:xfrm>
            <a:off x="1002241" y="1467317"/>
            <a:ext cx="8019989" cy="4030196"/>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4" name="Content Placeholder 3">
            <a:extLst>
              <a:ext uri="{FF2B5EF4-FFF2-40B4-BE49-F238E27FC236}">
                <a16:creationId xmlns:a16="http://schemas.microsoft.com/office/drawing/2014/main" id="{11DC1815-03BE-024E-B38B-512225B3C2A7}"/>
              </a:ext>
            </a:extLst>
          </p:cNvPr>
          <p:cNvPicPr>
            <a:picLocks noGrp="1" noChangeAspect="1"/>
          </p:cNvPicPr>
          <p:nvPr>
            <p:ph idx="4294967295"/>
          </p:nvPr>
        </p:nvPicPr>
        <p:blipFill>
          <a:blip r:embed="rId3"/>
          <a:stretch>
            <a:fillRect/>
          </a:stretch>
        </p:blipFill>
        <p:spPr>
          <a:xfrm>
            <a:off x="993026" y="1690688"/>
            <a:ext cx="5876278" cy="473652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Distance between </a:t>
            </a:r>
            <a:r>
              <a:rPr lang="en-US" dirty="0"/>
              <a:t>CCAFS SLC-40 and Railway </a:t>
            </a:r>
            <a:endParaRPr lang="en-US" dirty="0">
              <a:solidFill>
                <a:srgbClr val="0B49CB"/>
              </a:solidFill>
              <a:latin typeface="Abadi"/>
            </a:endParaRPr>
          </a:p>
        </p:txBody>
      </p:sp>
      <p:sp>
        <p:nvSpPr>
          <p:cNvPr id="6" name="Rectangle 5">
            <a:extLst>
              <a:ext uri="{FF2B5EF4-FFF2-40B4-BE49-F238E27FC236}">
                <a16:creationId xmlns:a16="http://schemas.microsoft.com/office/drawing/2014/main" id="{224CDCC0-1816-6241-B1A1-6DDC6C0F7D25}"/>
              </a:ext>
            </a:extLst>
          </p:cNvPr>
          <p:cNvSpPr/>
          <p:nvPr/>
        </p:nvSpPr>
        <p:spPr>
          <a:xfrm>
            <a:off x="7329055" y="3597284"/>
            <a:ext cx="3228109" cy="923330"/>
          </a:xfrm>
          <a:prstGeom prst="rect">
            <a:avLst/>
          </a:prstGeom>
        </p:spPr>
        <p:txBody>
          <a:bodyPr wrap="square">
            <a:spAutoFit/>
          </a:bodyPr>
          <a:lstStyle/>
          <a:p>
            <a:pPr>
              <a:spcBef>
                <a:spcPts val="1400"/>
              </a:spcBef>
            </a:pPr>
            <a:r>
              <a:rPr lang="en-US" dirty="0"/>
              <a:t>The map shows CCAFS SLC-40 and the nearest railway is 1.32km away from one another.</a:t>
            </a:r>
            <a:endParaRPr lang="en-US" dirty="0">
              <a:solidFill>
                <a:schemeClr val="accent3">
                  <a:lumMod val="25000"/>
                </a:schemeClr>
              </a:solidFill>
            </a:endParaRPr>
          </a:p>
        </p:txBody>
      </p:sp>
    </p:spTree>
    <p:extLst>
      <p:ext uri="{BB962C8B-B14F-4D97-AF65-F5344CB8AC3E}">
        <p14:creationId xmlns:p14="http://schemas.microsoft.com/office/powerpoint/2010/main" val="23249908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1587499" y="5195455"/>
            <a:ext cx="9017001" cy="981508"/>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KSC LC – 39A has the largest number of successful launches at 41.7% or 10 counts. </a:t>
            </a: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count for all launch sites</a:t>
            </a:r>
          </a:p>
        </p:txBody>
      </p:sp>
      <p:pic>
        <p:nvPicPr>
          <p:cNvPr id="4" name="Picture 3">
            <a:extLst>
              <a:ext uri="{FF2B5EF4-FFF2-40B4-BE49-F238E27FC236}">
                <a16:creationId xmlns:a16="http://schemas.microsoft.com/office/drawing/2014/main" id="{D56770F9-BE39-0D43-9995-3DA8B0697134}"/>
              </a:ext>
            </a:extLst>
          </p:cNvPr>
          <p:cNvPicPr>
            <a:picLocks noChangeAspect="1"/>
          </p:cNvPicPr>
          <p:nvPr/>
        </p:nvPicPr>
        <p:blipFill>
          <a:blip r:embed="rId3"/>
          <a:stretch>
            <a:fillRect/>
          </a:stretch>
        </p:blipFill>
        <p:spPr>
          <a:xfrm>
            <a:off x="1587500" y="2000250"/>
            <a:ext cx="9017000" cy="2857500"/>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1622377" y="5181599"/>
            <a:ext cx="8947246" cy="995363"/>
          </a:xfrm>
          <a:prstGeom prst="rect">
            <a:avLst/>
          </a:prstGeom>
        </p:spPr>
        <p:txBody>
          <a:bodyPr lIns="91440" tIns="45720" rIns="91440" bIns="45720" anchor="t">
            <a:normAutofit/>
          </a:bodyPr>
          <a:lstStyle/>
          <a:p>
            <a:pPr marL="0" indent="0">
              <a:buNone/>
            </a:pPr>
            <a:r>
              <a:rPr lang="en-US" sz="2200" dirty="0"/>
              <a:t>However, CCAFS SLC-40 has the highest ratio of successful launches of 42.9%.</a:t>
            </a:r>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with highest launch success ratio</a:t>
            </a:r>
          </a:p>
        </p:txBody>
      </p:sp>
      <p:pic>
        <p:nvPicPr>
          <p:cNvPr id="4" name="Picture 3">
            <a:extLst>
              <a:ext uri="{FF2B5EF4-FFF2-40B4-BE49-F238E27FC236}">
                <a16:creationId xmlns:a16="http://schemas.microsoft.com/office/drawing/2014/main" id="{EA0714A4-B1B2-9E43-8D9B-CE35364FF1A5}"/>
              </a:ext>
            </a:extLst>
          </p:cNvPr>
          <p:cNvPicPr>
            <a:picLocks noChangeAspect="1"/>
          </p:cNvPicPr>
          <p:nvPr/>
        </p:nvPicPr>
        <p:blipFill>
          <a:blip r:embed="rId3"/>
          <a:stretch>
            <a:fillRect/>
          </a:stretch>
        </p:blipFill>
        <p:spPr>
          <a:xfrm>
            <a:off x="1587500" y="2000250"/>
            <a:ext cx="9017000" cy="2857500"/>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8016160" y="1954960"/>
            <a:ext cx="3441812" cy="1597648"/>
          </a:xfrm>
          <a:prstGeom prst="rect">
            <a:avLst/>
          </a:prstGeom>
        </p:spPr>
        <p:txBody>
          <a:bodyPr lIns="91440" tIns="45720" rIns="91440" bIns="45720" anchor="t">
            <a:normAutofit fontScale="92500" lnSpcReduction="10000"/>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see payload range 2000 to 3750kg has the highest rate of success as we see the congregation at the top in comparison to the bottom.</a:t>
            </a: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and booster versions on successful launch</a:t>
            </a:r>
          </a:p>
        </p:txBody>
      </p:sp>
      <p:pic>
        <p:nvPicPr>
          <p:cNvPr id="4" name="Picture 3">
            <a:extLst>
              <a:ext uri="{FF2B5EF4-FFF2-40B4-BE49-F238E27FC236}">
                <a16:creationId xmlns:a16="http://schemas.microsoft.com/office/drawing/2014/main" id="{FEF6239C-5D56-404C-9ACB-20755F3BDC1D}"/>
              </a:ext>
            </a:extLst>
          </p:cNvPr>
          <p:cNvPicPr>
            <a:picLocks noChangeAspect="1"/>
          </p:cNvPicPr>
          <p:nvPr/>
        </p:nvPicPr>
        <p:blipFill>
          <a:blip r:embed="rId3"/>
          <a:stretch>
            <a:fillRect/>
          </a:stretch>
        </p:blipFill>
        <p:spPr>
          <a:xfrm>
            <a:off x="770011" y="1499234"/>
            <a:ext cx="7073157" cy="2241493"/>
          </a:xfrm>
          <a:prstGeom prst="rect">
            <a:avLst/>
          </a:prstGeom>
        </p:spPr>
      </p:pic>
      <p:sp>
        <p:nvSpPr>
          <p:cNvPr id="7" name="Rectangle 6">
            <a:extLst>
              <a:ext uri="{FF2B5EF4-FFF2-40B4-BE49-F238E27FC236}">
                <a16:creationId xmlns:a16="http://schemas.microsoft.com/office/drawing/2014/main" id="{6109808B-4799-A541-AC7E-A60CD8F387AD}"/>
              </a:ext>
            </a:extLst>
          </p:cNvPr>
          <p:cNvSpPr/>
          <p:nvPr/>
        </p:nvSpPr>
        <p:spPr>
          <a:xfrm>
            <a:off x="2092036" y="1954960"/>
            <a:ext cx="2175510" cy="1494822"/>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C00000"/>
              </a:solidFill>
            </a:endParaRPr>
          </a:p>
        </p:txBody>
      </p:sp>
      <p:pic>
        <p:nvPicPr>
          <p:cNvPr id="9" name="Picture 8">
            <a:extLst>
              <a:ext uri="{FF2B5EF4-FFF2-40B4-BE49-F238E27FC236}">
                <a16:creationId xmlns:a16="http://schemas.microsoft.com/office/drawing/2014/main" id="{2F3D9AB4-A262-0E44-91EE-574174FF7E85}"/>
              </a:ext>
            </a:extLst>
          </p:cNvPr>
          <p:cNvPicPr>
            <a:picLocks noChangeAspect="1"/>
          </p:cNvPicPr>
          <p:nvPr/>
        </p:nvPicPr>
        <p:blipFill>
          <a:blip r:embed="rId4"/>
          <a:stretch>
            <a:fillRect/>
          </a:stretch>
        </p:blipFill>
        <p:spPr>
          <a:xfrm>
            <a:off x="770011" y="4267007"/>
            <a:ext cx="7073157" cy="2241493"/>
          </a:xfrm>
          <a:prstGeom prst="rect">
            <a:avLst/>
          </a:prstGeom>
        </p:spPr>
      </p:pic>
      <p:sp>
        <p:nvSpPr>
          <p:cNvPr id="11" name="Content Placeholder 4">
            <a:extLst>
              <a:ext uri="{FF2B5EF4-FFF2-40B4-BE49-F238E27FC236}">
                <a16:creationId xmlns:a16="http://schemas.microsoft.com/office/drawing/2014/main" id="{2BEC8273-4BA4-4F4F-95F3-853B9E1D26E3}"/>
              </a:ext>
            </a:extLst>
          </p:cNvPr>
          <p:cNvSpPr txBox="1">
            <a:spLocks/>
          </p:cNvSpPr>
          <p:nvPr/>
        </p:nvSpPr>
        <p:spPr>
          <a:xfrm>
            <a:off x="8057987" y="4588929"/>
            <a:ext cx="3441812" cy="1597648"/>
          </a:xfrm>
          <a:prstGeom prst="rect">
            <a:avLst/>
          </a:prstGeom>
        </p:spPr>
        <p:txBody>
          <a:bodyPr lIns="91440" tIns="45720" rIns="91440" bIns="45720" anchor="t">
            <a:normAutofit fontScale="8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sz="2200" dirty="0">
                <a:solidFill>
                  <a:schemeClr val="accent3">
                    <a:lumMod val="25000"/>
                  </a:schemeClr>
                </a:solidFill>
                <a:latin typeface="Abadi" panose="020B0604020104020204" pitchFamily="34" charset="0"/>
              </a:rPr>
              <a:t>As booster B5 has only 1 launch and it’s successful, it has the highest ratio. If we exclude B5 for its small sample size, FT and B4 has higher success ratio with FT having more edge.</a:t>
            </a:r>
          </a:p>
        </p:txBody>
      </p:sp>
    </p:spTree>
    <p:extLst>
      <p:ext uri="{BB962C8B-B14F-4D97-AF65-F5344CB8AC3E}">
        <p14:creationId xmlns:p14="http://schemas.microsoft.com/office/powerpoint/2010/main" val="2523596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2521403"/>
            <a:ext cx="10399486" cy="3048124"/>
          </a:xfrm>
          <a:prstGeom prst="rect">
            <a:avLst/>
          </a:prstGeom>
        </p:spPr>
        <p:txBody>
          <a:bodyPr vert="horz" lIns="91440" tIns="45720" rIns="91440" bIns="45720" rtlCol="0">
            <a:normAutofit fontScale="77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SG" dirty="0"/>
              <a:t>SpaceX advertises Falcon 9 rocket launches on its website with a cost of 62 million dollars while other providers cost upwards of 165 million dollars each and much of the savings is because SpaceX can reuse the first stage. Therefore, if one can determine if the first stage will land, we can determine the cost of a launch.</a:t>
            </a:r>
          </a:p>
          <a:p>
            <a:endParaRPr lang="en-SG" dirty="0"/>
          </a:p>
          <a:p>
            <a:r>
              <a:rPr lang="en-SG" dirty="0"/>
              <a:t>Space Y founded by Billionaire industrialist </a:t>
            </a:r>
            <a:r>
              <a:rPr lang="en-SG" dirty="0" err="1"/>
              <a:t>Allon</a:t>
            </a:r>
            <a:r>
              <a:rPr lang="en-SG" dirty="0"/>
              <a:t> Musk would like to compete with SpaceX . Our job is to:</a:t>
            </a:r>
          </a:p>
          <a:p>
            <a:pPr lvl="1"/>
            <a:r>
              <a:rPr lang="en-SG" dirty="0"/>
              <a:t>determine the price of each launch by gathering information about Space X and creating dashboards.  </a:t>
            </a:r>
          </a:p>
          <a:p>
            <a:pPr lvl="1"/>
            <a:r>
              <a:rPr lang="en-SG" dirty="0"/>
              <a:t>determine if SpaceX will reuse the first stage by training a machine learning model using public information</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1378657" y="5305999"/>
            <a:ext cx="9434685" cy="1121549"/>
          </a:xfrm>
          <a:prstGeom prst="rect">
            <a:avLst/>
          </a:prstGeom>
        </p:spPr>
        <p:txBody>
          <a:bodyPr vert="horz" lIns="91440" tIns="45720" rIns="91440" bIns="45720" rtlCol="0" anchor="t">
            <a:normAutofit/>
          </a:bodyPr>
          <a:lstStyle/>
          <a:p>
            <a:pPr marL="0" indent="0">
              <a:lnSpc>
                <a:spcPct val="100000"/>
              </a:lnSpc>
              <a:spcBef>
                <a:spcPts val="1400"/>
              </a:spcBef>
              <a:buNone/>
            </a:pPr>
            <a:r>
              <a:rPr lang="en-US" sz="2000" dirty="0">
                <a:solidFill>
                  <a:schemeClr val="accent3">
                    <a:lumMod val="25000"/>
                  </a:schemeClr>
                </a:solidFill>
                <a:latin typeface="Abadi"/>
              </a:rPr>
              <a:t>Accuracy for the built classification model is 0.833334 for all models - </a:t>
            </a:r>
            <a:r>
              <a:rPr lang="en-SG" sz="2000" dirty="0"/>
              <a:t>SVM, Classification Trees, Logistic Regression and KNN. Hence they are equivalent of one another and all models can be used.</a:t>
            </a:r>
            <a:endParaRPr lang="en-US" sz="20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graphicFrame>
        <p:nvGraphicFramePr>
          <p:cNvPr id="2" name="Chart 1">
            <a:extLst>
              <a:ext uri="{FF2B5EF4-FFF2-40B4-BE49-F238E27FC236}">
                <a16:creationId xmlns:a16="http://schemas.microsoft.com/office/drawing/2014/main" id="{50F69964-D826-C948-806E-DD968C038F91}"/>
              </a:ext>
            </a:extLst>
          </p:cNvPr>
          <p:cNvGraphicFramePr/>
          <p:nvPr>
            <p:extLst>
              <p:ext uri="{D42A27DB-BD31-4B8C-83A1-F6EECF244321}">
                <p14:modId xmlns:p14="http://schemas.microsoft.com/office/powerpoint/2010/main" val="3011287497"/>
              </p:ext>
            </p:extLst>
          </p:nvPr>
        </p:nvGraphicFramePr>
        <p:xfrm>
          <a:off x="3260437" y="1495858"/>
          <a:ext cx="5671127" cy="3741497"/>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45944607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6472532" y="2963835"/>
            <a:ext cx="4652668" cy="1331074"/>
          </a:xfrm>
          <a:prstGeom prst="rect">
            <a:avLst/>
          </a:prstGeom>
        </p:spPr>
        <p:txBody>
          <a:bodyPr>
            <a:normAutofit lnSpcReduction="10000"/>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The confusion matrix for all models is the same. The weakness is the number of false positives as seen in the top right square.</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BC6FC721-553F-EA48-A9A4-D9AC001E595A}"/>
              </a:ext>
            </a:extLst>
          </p:cNvPr>
          <p:cNvPicPr>
            <a:picLocks noChangeAspect="1"/>
          </p:cNvPicPr>
          <p:nvPr/>
        </p:nvPicPr>
        <p:blipFill>
          <a:blip r:embed="rId3"/>
          <a:stretch>
            <a:fillRect/>
          </a:stretch>
        </p:blipFill>
        <p:spPr>
          <a:xfrm>
            <a:off x="423646" y="1541954"/>
            <a:ext cx="5483185" cy="4234237"/>
          </a:xfrm>
          <a:prstGeom prst="rect">
            <a:avLst/>
          </a:prstGeom>
        </p:spPr>
      </p:pic>
      <p:sp>
        <p:nvSpPr>
          <p:cNvPr id="6" name="Rectangle 5">
            <a:extLst>
              <a:ext uri="{FF2B5EF4-FFF2-40B4-BE49-F238E27FC236}">
                <a16:creationId xmlns:a16="http://schemas.microsoft.com/office/drawing/2014/main" id="{BA1A1091-1B25-AD40-8E9B-3AB1DC3C949F}"/>
              </a:ext>
            </a:extLst>
          </p:cNvPr>
          <p:cNvSpPr/>
          <p:nvPr/>
        </p:nvSpPr>
        <p:spPr>
          <a:xfrm>
            <a:off x="3768436" y="2493818"/>
            <a:ext cx="609600" cy="470017"/>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4503423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206314"/>
            <a:ext cx="10396753" cy="4351338"/>
          </a:xfrm>
          <a:prstGeom prst="rect">
            <a:avLst/>
          </a:prstGeom>
        </p:spPr>
        <p:txBody>
          <a:bodyPr>
            <a:normAutofit fontScale="92500"/>
          </a:bodyPr>
          <a:lstStyle/>
          <a:p>
            <a:pPr marL="0" indent="0">
              <a:lnSpc>
                <a:spcPct val="100000"/>
              </a:lnSpc>
              <a:spcBef>
                <a:spcPts val="1400"/>
              </a:spcBef>
              <a:buNone/>
            </a:pPr>
            <a:endParaRPr lang="en-US" sz="2400" dirty="0">
              <a:solidFill>
                <a:schemeClr val="accent3">
                  <a:lumMod val="25000"/>
                </a:schemeClr>
              </a:solidFill>
              <a:latin typeface="Abadi"/>
            </a:endParaRPr>
          </a:p>
          <a:p>
            <a:pPr>
              <a:lnSpc>
                <a:spcPct val="100000"/>
              </a:lnSpc>
              <a:spcBef>
                <a:spcPts val="1400"/>
              </a:spcBef>
            </a:pPr>
            <a:r>
              <a:rPr lang="en-US" sz="2400" dirty="0">
                <a:solidFill>
                  <a:schemeClr val="accent3">
                    <a:lumMod val="25000"/>
                  </a:schemeClr>
                </a:solidFill>
                <a:latin typeface="Abadi"/>
              </a:rPr>
              <a:t>Data can be extracted from API or </a:t>
            </a:r>
            <a:r>
              <a:rPr lang="en-US" sz="2400" dirty="0" err="1">
                <a:solidFill>
                  <a:schemeClr val="accent3">
                    <a:lumMod val="25000"/>
                  </a:schemeClr>
                </a:solidFill>
                <a:latin typeface="Abadi"/>
              </a:rPr>
              <a:t>webscraped</a:t>
            </a:r>
            <a:r>
              <a:rPr lang="en-US" sz="2400" dirty="0">
                <a:solidFill>
                  <a:schemeClr val="accent3">
                    <a:lumMod val="25000"/>
                  </a:schemeClr>
                </a:solidFill>
                <a:latin typeface="Abadi"/>
              </a:rPr>
              <a:t> from online sources such as Wikipedia. </a:t>
            </a:r>
          </a:p>
          <a:p>
            <a:pPr>
              <a:lnSpc>
                <a:spcPct val="100000"/>
              </a:lnSpc>
              <a:spcBef>
                <a:spcPts val="1400"/>
              </a:spcBef>
            </a:pPr>
            <a:r>
              <a:rPr lang="en-US" sz="2400" dirty="0">
                <a:solidFill>
                  <a:schemeClr val="accent3">
                    <a:lumMod val="25000"/>
                  </a:schemeClr>
                </a:solidFill>
                <a:latin typeface="Abadi"/>
              </a:rPr>
              <a:t>Exploratory analysis can be using various methods such as SQL queries, visualization using charts, interactive dashboards as well as maps when needed.</a:t>
            </a:r>
          </a:p>
          <a:p>
            <a:pPr>
              <a:lnSpc>
                <a:spcPct val="100000"/>
              </a:lnSpc>
              <a:spcBef>
                <a:spcPts val="1400"/>
              </a:spcBef>
            </a:pPr>
            <a:r>
              <a:rPr lang="en-US" sz="2400" dirty="0">
                <a:solidFill>
                  <a:schemeClr val="accent3">
                    <a:lumMod val="25000"/>
                  </a:schemeClr>
                </a:solidFill>
                <a:latin typeface="Abadi"/>
              </a:rPr>
              <a:t>Features including </a:t>
            </a:r>
            <a:r>
              <a:rPr lang="en-US" sz="2400" dirty="0"/>
              <a:t>‘</a:t>
            </a:r>
            <a:r>
              <a:rPr lang="en-SG" sz="2400" dirty="0" err="1"/>
              <a:t>FlightNumber</a:t>
            </a:r>
            <a:r>
              <a:rPr lang="en-SG" sz="2400" dirty="0"/>
              <a:t>', '</a:t>
            </a:r>
            <a:r>
              <a:rPr lang="en-SG" sz="2400" dirty="0" err="1"/>
              <a:t>PayloadMass</a:t>
            </a:r>
            <a:r>
              <a:rPr lang="en-SG" sz="2400" dirty="0"/>
              <a:t>', 'Orbit', '</a:t>
            </a:r>
            <a:r>
              <a:rPr lang="en-SG" sz="2400" dirty="0" err="1"/>
              <a:t>LaunchSite</a:t>
            </a:r>
            <a:r>
              <a:rPr lang="en-SG" sz="2400" dirty="0"/>
              <a:t>', 'Flights', '</a:t>
            </a:r>
            <a:r>
              <a:rPr lang="en-SG" sz="2400" dirty="0" err="1"/>
              <a:t>GridFins</a:t>
            </a:r>
            <a:r>
              <a:rPr lang="en-SG" sz="2400" dirty="0"/>
              <a:t>', 'Reused', 'Legs', '</a:t>
            </a:r>
            <a:r>
              <a:rPr lang="en-SG" sz="2400" dirty="0" err="1"/>
              <a:t>LandingPad</a:t>
            </a:r>
            <a:r>
              <a:rPr lang="en-SG" sz="2400" dirty="0"/>
              <a:t>', 'Block', '</a:t>
            </a:r>
            <a:r>
              <a:rPr lang="en-SG" sz="2400" dirty="0" err="1"/>
              <a:t>ReusedCount</a:t>
            </a:r>
            <a:r>
              <a:rPr lang="en-SG" sz="2400" dirty="0"/>
              <a:t>’ are important variables. </a:t>
            </a:r>
          </a:p>
          <a:p>
            <a:pPr lvl="1">
              <a:lnSpc>
                <a:spcPct val="100000"/>
              </a:lnSpc>
              <a:spcBef>
                <a:spcPts val="1400"/>
              </a:spcBef>
            </a:pPr>
            <a:r>
              <a:rPr lang="en-SG" sz="2000" dirty="0">
                <a:solidFill>
                  <a:schemeClr val="accent3">
                    <a:lumMod val="25000"/>
                  </a:schemeClr>
                </a:solidFill>
                <a:latin typeface="Abadi"/>
              </a:rPr>
              <a:t>Later flight numbers indicate the flights launched at later timeline, hence we can observe flights at later are more successful since it builds on experience of previous flights. </a:t>
            </a:r>
            <a:endParaRPr lang="en-US" sz="2000" dirty="0">
              <a:solidFill>
                <a:schemeClr val="accent3">
                  <a:lumMod val="25000"/>
                </a:schemeClr>
              </a:solidFill>
              <a:latin typeface="Abadi"/>
            </a:endParaRPr>
          </a:p>
          <a:p>
            <a:pPr>
              <a:lnSpc>
                <a:spcPct val="100000"/>
              </a:lnSpc>
              <a:spcBef>
                <a:spcPts val="1400"/>
              </a:spcBef>
            </a:pPr>
            <a:r>
              <a:rPr lang="en-US" sz="2400" dirty="0">
                <a:solidFill>
                  <a:schemeClr val="accent3">
                    <a:lumMod val="25000"/>
                  </a:schemeClr>
                </a:solidFill>
                <a:latin typeface="Abadi"/>
              </a:rPr>
              <a:t>Accuracy for the built classification model </a:t>
            </a:r>
            <a:r>
              <a:rPr lang="en-SG" sz="2400" dirty="0">
                <a:solidFill>
                  <a:schemeClr val="accent3">
                    <a:lumMod val="25000"/>
                  </a:schemeClr>
                </a:solidFill>
                <a:latin typeface="Abadi"/>
              </a:rPr>
              <a:t>is </a:t>
            </a:r>
            <a:r>
              <a:rPr lang="en-SG" sz="2400" dirty="0"/>
              <a:t>equivalent</a:t>
            </a:r>
            <a:r>
              <a:rPr lang="en-US" sz="2400" dirty="0">
                <a:solidFill>
                  <a:schemeClr val="accent3">
                    <a:lumMod val="25000"/>
                  </a:schemeClr>
                </a:solidFill>
                <a:latin typeface="Abadi"/>
              </a:rPr>
              <a:t> for all models - </a:t>
            </a:r>
            <a:r>
              <a:rPr lang="en-SG" sz="2400" dirty="0"/>
              <a:t>SVM, Classification Trees, Logistic Regression and KNN. Issue may rise for false positives.</a:t>
            </a: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All required can be found in this </a:t>
            </a:r>
            <a:r>
              <a:rPr lang="en-US" sz="2200" dirty="0" err="1">
                <a:solidFill>
                  <a:schemeClr val="accent3">
                    <a:lumMod val="25000"/>
                  </a:schemeClr>
                </a:solidFill>
                <a:latin typeface="Abadi" panose="020B0604020104020204" pitchFamily="34" charset="0"/>
              </a:rPr>
              <a:t>Github</a:t>
            </a:r>
            <a:r>
              <a:rPr lang="en-US" sz="2200" dirty="0">
                <a:solidFill>
                  <a:schemeClr val="accent3">
                    <a:lumMod val="25000"/>
                  </a:schemeClr>
                </a:solidFill>
                <a:latin typeface="Abadi" panose="020B0604020104020204" pitchFamily="34" charset="0"/>
              </a:rPr>
              <a:t> link:</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hlinkClick r:id="rId4"/>
              </a:rPr>
              <a:t>https://github.com/Dotmeads/IBMCapstoneSpaceX.git</a:t>
            </a: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We used API to call the relevant data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We fill in missing values and created a class column to determine success or failure outcome.</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4671753"/>
            <a:ext cx="10637234" cy="1354397"/>
          </a:xfrm>
          <a:prstGeom prst="rect">
            <a:avLst/>
          </a:prstGeom>
        </p:spPr>
        <p:txBody>
          <a:bodyPr vert="horz" lIns="91440" tIns="45720" rIns="91440" bIns="45720" rtlCol="0" anchor="t">
            <a:normAutofit lnSpcReduction="10000"/>
          </a:bodyPr>
          <a:lstStyle/>
          <a:p>
            <a:pPr>
              <a:lnSpc>
                <a:spcPct val="120000"/>
              </a:lnSpc>
              <a:spcBef>
                <a:spcPts val="1400"/>
              </a:spcBef>
            </a:pPr>
            <a:r>
              <a:rPr lang="en-US" sz="2000" dirty="0">
                <a:solidFill>
                  <a:schemeClr val="accent3">
                    <a:lumMod val="25000"/>
                  </a:schemeClr>
                </a:solidFill>
                <a:latin typeface="Arial" panose="020B0604020202020204" pitchFamily="34" charset="0"/>
                <a:cs typeface="Arial" panose="020B0604020202020204" pitchFamily="34" charset="0"/>
              </a:rPr>
              <a:t>We will use API to extract information using identification numbers in the launch data.</a:t>
            </a:r>
          </a:p>
          <a:p>
            <a:pPr>
              <a:lnSpc>
                <a:spcPct val="120000"/>
              </a:lnSpc>
              <a:spcBef>
                <a:spcPts val="1400"/>
              </a:spcBef>
            </a:pPr>
            <a:r>
              <a:rPr lang="en-US" sz="2000" dirty="0">
                <a:solidFill>
                  <a:schemeClr val="accent3">
                    <a:lumMod val="25000"/>
                  </a:schemeClr>
                </a:solidFill>
                <a:latin typeface="Arial" panose="020B0604020202020204" pitchFamily="34" charset="0"/>
                <a:cs typeface="Arial" panose="020B0604020202020204" pitchFamily="34" charset="0"/>
              </a:rPr>
              <a:t>The following columns is used to call the API to append the relevant data to the list - ’rocket’, ‘launchpad’, ’</a:t>
            </a:r>
            <a:r>
              <a:rPr lang="en-SG" sz="2000" dirty="0">
                <a:solidFill>
                  <a:schemeClr val="accent3">
                    <a:lumMod val="25000"/>
                  </a:schemeClr>
                </a:solidFill>
                <a:latin typeface="Arial" panose="020B0604020202020204" pitchFamily="34" charset="0"/>
                <a:cs typeface="Arial" panose="020B0604020202020204" pitchFamily="34" charset="0"/>
              </a:rPr>
              <a:t>payloads’ and ‘core’.</a:t>
            </a:r>
            <a:endParaRPr lang="en-US" sz="20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a:endParaRPr>
          </a:p>
          <a:p>
            <a:pPr marL="0" indent="0">
              <a:buNone/>
            </a:pP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2" name="TextBox 1">
            <a:extLst>
              <a:ext uri="{FF2B5EF4-FFF2-40B4-BE49-F238E27FC236}">
                <a16:creationId xmlns:a16="http://schemas.microsoft.com/office/drawing/2014/main" id="{21D7A941-CD7D-CA4F-BAE2-BDBDEB9F40C5}"/>
              </a:ext>
            </a:extLst>
          </p:cNvPr>
          <p:cNvSpPr txBox="1"/>
          <p:nvPr/>
        </p:nvSpPr>
        <p:spPr>
          <a:xfrm>
            <a:off x="1108150" y="5950157"/>
            <a:ext cx="9933789" cy="954107"/>
          </a:xfrm>
          <a:prstGeom prst="rect">
            <a:avLst/>
          </a:prstGeom>
          <a:noFill/>
        </p:spPr>
        <p:txBody>
          <a:bodyPr wrap="square" rtlCol="0">
            <a:spAutoFit/>
          </a:bodyPr>
          <a:lstStyle/>
          <a:p>
            <a:r>
              <a:rPr lang="en-US" sz="1400" dirty="0" err="1"/>
              <a:t>Github</a:t>
            </a:r>
            <a:r>
              <a:rPr lang="en-US" sz="1400" dirty="0"/>
              <a:t>: </a:t>
            </a:r>
            <a:r>
              <a:rPr lang="en-US" sz="1400" dirty="0">
                <a:hlinkClick r:id="rId4"/>
              </a:rPr>
              <a:t>https://github.com/Dotmeads/IBMCapstoneSpaceX/blob/b1c1a0d80f3ca8638d1333af5064cd88c42c8dcb/Data%20Collection%20API%20Lab%20.ipynb</a:t>
            </a:r>
            <a:endParaRPr lang="en-US" sz="1400" dirty="0"/>
          </a:p>
          <a:p>
            <a:endParaRPr lang="en-US" sz="1400" dirty="0"/>
          </a:p>
        </p:txBody>
      </p:sp>
      <p:pic>
        <p:nvPicPr>
          <p:cNvPr id="13" name="Picture 12">
            <a:extLst>
              <a:ext uri="{FF2B5EF4-FFF2-40B4-BE49-F238E27FC236}">
                <a16:creationId xmlns:a16="http://schemas.microsoft.com/office/drawing/2014/main" id="{03B48928-8319-6044-B8AE-3520EDBECBBA}"/>
              </a:ext>
            </a:extLst>
          </p:cNvPr>
          <p:cNvPicPr>
            <a:picLocks noChangeAspect="1"/>
          </p:cNvPicPr>
          <p:nvPr/>
        </p:nvPicPr>
        <p:blipFill>
          <a:blip r:embed="rId5"/>
          <a:stretch>
            <a:fillRect/>
          </a:stretch>
        </p:blipFill>
        <p:spPr>
          <a:xfrm>
            <a:off x="2598309" y="1427834"/>
            <a:ext cx="6995382" cy="3038398"/>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1003332" y="4159580"/>
            <a:ext cx="10653844" cy="4206875"/>
          </a:xfrm>
          <a:prstGeom prst="rect">
            <a:avLst/>
          </a:prstGeom>
        </p:spPr>
        <p:txBody>
          <a:bodyPr lIns="91440" tIns="45720" rIns="91440" bIns="45720" anchor="t">
            <a:noAutofit/>
          </a:bodyPr>
          <a:lstStyle/>
          <a:p>
            <a:pPr>
              <a:lnSpc>
                <a:spcPct val="100000"/>
              </a:lnSpc>
              <a:spcBef>
                <a:spcPts val="1400"/>
              </a:spcBef>
            </a:pPr>
            <a:r>
              <a:rPr lang="en-SG" sz="2000" dirty="0"/>
              <a:t>We request the Falcon9 Launch HTML page and make a beautiful soup object from the response. </a:t>
            </a:r>
          </a:p>
          <a:p>
            <a:pPr>
              <a:lnSpc>
                <a:spcPct val="100000"/>
              </a:lnSpc>
              <a:spcBef>
                <a:spcPts val="1400"/>
              </a:spcBef>
            </a:pPr>
            <a:r>
              <a:rPr lang="en-SG" sz="2000" dirty="0"/>
              <a:t>Then we extract the column table names from the relevant table. </a:t>
            </a:r>
          </a:p>
          <a:p>
            <a:pPr>
              <a:lnSpc>
                <a:spcPct val="100000"/>
              </a:lnSpc>
              <a:spcBef>
                <a:spcPts val="1400"/>
              </a:spcBef>
            </a:pPr>
            <a:r>
              <a:rPr lang="en-SG" sz="2000" dirty="0"/>
              <a:t>Next, a dictionary is created based on the column names and convert it to a </a:t>
            </a:r>
            <a:r>
              <a:rPr lang="en-SG" sz="2000" dirty="0" err="1"/>
              <a:t>dataframe</a:t>
            </a:r>
            <a:r>
              <a:rPr lang="en-SG" sz="2000" dirty="0"/>
              <a:t> </a:t>
            </a:r>
            <a:r>
              <a:rPr lang="en-SG" sz="2000" dirty="0" err="1"/>
              <a:t>launch_dict</a:t>
            </a:r>
            <a:r>
              <a:rPr lang="en-SG" sz="2000" dirty="0"/>
              <a:t>. </a:t>
            </a:r>
          </a:p>
          <a:p>
            <a:pPr>
              <a:lnSpc>
                <a:spcPct val="100000"/>
              </a:lnSpc>
              <a:spcBef>
                <a:spcPts val="1400"/>
              </a:spcBef>
            </a:pPr>
            <a:r>
              <a:rPr lang="en-SG" sz="2000" dirty="0"/>
              <a:t>Lastly, we fill in the individual data values in the </a:t>
            </a:r>
            <a:r>
              <a:rPr lang="en-SG" sz="2000" dirty="0" err="1"/>
              <a:t>dataframe</a:t>
            </a:r>
            <a:r>
              <a:rPr lang="en-SG" sz="2000" dirty="0"/>
              <a:t>. </a:t>
            </a:r>
          </a:p>
          <a:p>
            <a:pPr>
              <a:lnSpc>
                <a:spcPct val="100000"/>
              </a:lnSpc>
              <a:spcBef>
                <a:spcPts val="1400"/>
              </a:spcBef>
            </a:pPr>
            <a:endParaRPr lang="en-US" sz="20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Web Scraping</a:t>
            </a:r>
            <a:endParaRPr lang="en-US" dirty="0">
              <a:solidFill>
                <a:srgbClr val="0B49CB"/>
              </a:solidFill>
            </a:endParaRPr>
          </a:p>
        </p:txBody>
      </p:sp>
      <p:sp>
        <p:nvSpPr>
          <p:cNvPr id="5" name="TextBox 4">
            <a:extLst>
              <a:ext uri="{FF2B5EF4-FFF2-40B4-BE49-F238E27FC236}">
                <a16:creationId xmlns:a16="http://schemas.microsoft.com/office/drawing/2014/main" id="{1CEE5D1F-C265-224D-88AB-39DE1B100E43}"/>
              </a:ext>
            </a:extLst>
          </p:cNvPr>
          <p:cNvSpPr txBox="1"/>
          <p:nvPr/>
        </p:nvSpPr>
        <p:spPr>
          <a:xfrm>
            <a:off x="922411" y="6180989"/>
            <a:ext cx="10687961" cy="492443"/>
          </a:xfrm>
          <a:prstGeom prst="rect">
            <a:avLst/>
          </a:prstGeom>
          <a:noFill/>
        </p:spPr>
        <p:txBody>
          <a:bodyPr wrap="square" rtlCol="0">
            <a:spAutoFit/>
          </a:bodyPr>
          <a:lstStyle/>
          <a:p>
            <a:r>
              <a:rPr lang="en-US" sz="1400" dirty="0" err="1"/>
              <a:t>Github</a:t>
            </a:r>
            <a:r>
              <a:rPr lang="en-US" sz="1400" dirty="0"/>
              <a:t>: </a:t>
            </a:r>
            <a:r>
              <a:rPr lang="en-US" sz="1400" dirty="0">
                <a:hlinkClick r:id="rId4"/>
              </a:rPr>
              <a:t>https://github.com/Dotmeads/IBMCapstoneSpaceX/blob/b1c1a0d80f3ca8638d1333af5064cd88c42c8dcb/</a:t>
            </a:r>
            <a:r>
              <a:rPr lang="en-US" sz="1400" dirty="0" err="1">
                <a:hlinkClick r:id="rId4"/>
              </a:rPr>
              <a:t>Webscraping.ipynb</a:t>
            </a:r>
            <a:endParaRPr lang="en-US" sz="1400" dirty="0"/>
          </a:p>
          <a:p>
            <a:endParaRPr lang="en-US" sz="1200" dirty="0"/>
          </a:p>
        </p:txBody>
      </p:sp>
      <p:pic>
        <p:nvPicPr>
          <p:cNvPr id="8" name="Picture 7">
            <a:extLst>
              <a:ext uri="{FF2B5EF4-FFF2-40B4-BE49-F238E27FC236}">
                <a16:creationId xmlns:a16="http://schemas.microsoft.com/office/drawing/2014/main" id="{2DC1AC83-A476-E147-AB45-F3B84B227EE6}"/>
              </a:ext>
            </a:extLst>
          </p:cNvPr>
          <p:cNvPicPr>
            <a:picLocks noChangeAspect="1"/>
          </p:cNvPicPr>
          <p:nvPr/>
        </p:nvPicPr>
        <p:blipFill>
          <a:blip r:embed="rId5"/>
          <a:stretch>
            <a:fillRect/>
          </a:stretch>
        </p:blipFill>
        <p:spPr>
          <a:xfrm>
            <a:off x="1844072" y="1561206"/>
            <a:ext cx="8242300" cy="2311400"/>
          </a:xfrm>
          <a:prstGeom prst="rect">
            <a:avLst/>
          </a:prstGeom>
        </p:spPr>
      </p:pic>
    </p:spTree>
    <p:extLst>
      <p:ext uri="{BB962C8B-B14F-4D97-AF65-F5344CB8AC3E}">
        <p14:creationId xmlns:p14="http://schemas.microsoft.com/office/powerpoint/2010/main" val="13855539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3456334"/>
            <a:ext cx="11183691" cy="2569239"/>
          </a:xfrm>
          <a:prstGeom prst="rect">
            <a:avLst/>
          </a:prstGeom>
        </p:spPr>
        <p:txBody>
          <a:bodyPr/>
          <a:lstStyle/>
          <a:p>
            <a:r>
              <a:rPr lang="en-US" sz="2200" dirty="0">
                <a:solidFill>
                  <a:schemeClr val="accent3">
                    <a:lumMod val="25000"/>
                  </a:schemeClr>
                </a:solidFill>
                <a:latin typeface="Abadi" panose="020B0604020104020204" pitchFamily="34" charset="0"/>
              </a:rPr>
              <a:t>Firstly, we removed data related to Falcon 1 launches from the </a:t>
            </a:r>
            <a:r>
              <a:rPr lang="en-US" sz="2200" dirty="0" err="1">
                <a:solidFill>
                  <a:schemeClr val="accent3">
                    <a:lumMod val="25000"/>
                  </a:schemeClr>
                </a:solidFill>
                <a:latin typeface="Abadi" panose="020B0604020104020204" pitchFamily="34" charset="0"/>
              </a:rPr>
              <a:t>dataframe</a:t>
            </a:r>
            <a:r>
              <a:rPr lang="en-US" sz="2200" dirty="0">
                <a:solidFill>
                  <a:schemeClr val="accent3">
                    <a:lumMod val="25000"/>
                  </a:schemeClr>
                </a:solidFill>
                <a:latin typeface="Abadi" panose="020B0604020104020204" pitchFamily="34" charset="0"/>
              </a:rPr>
              <a:t> to include only the Falcon 9 launches.</a:t>
            </a:r>
          </a:p>
          <a:p>
            <a:r>
              <a:rPr lang="en-US" sz="2200" dirty="0">
                <a:solidFill>
                  <a:schemeClr val="accent3">
                    <a:lumMod val="25000"/>
                  </a:schemeClr>
                </a:solidFill>
                <a:latin typeface="Abadi" panose="020B0604020104020204" pitchFamily="34" charset="0"/>
              </a:rPr>
              <a:t>Next, missing values in </a:t>
            </a:r>
            <a:r>
              <a:rPr lang="en-US" sz="2200" dirty="0" err="1">
                <a:solidFill>
                  <a:schemeClr val="accent3">
                    <a:lumMod val="25000"/>
                  </a:schemeClr>
                </a:solidFill>
                <a:latin typeface="Abadi" panose="020B0604020104020204" pitchFamily="34" charset="0"/>
              </a:rPr>
              <a:t>PayloadMass</a:t>
            </a:r>
            <a:r>
              <a:rPr lang="en-US" sz="2200" dirty="0">
                <a:solidFill>
                  <a:schemeClr val="accent3">
                    <a:lumMod val="25000"/>
                  </a:schemeClr>
                </a:solidFill>
                <a:latin typeface="Abadi" panose="020B0604020104020204" pitchFamily="34" charset="0"/>
              </a:rPr>
              <a:t> column were replaced with column mean to include these data rows. </a:t>
            </a:r>
          </a:p>
          <a:p>
            <a:r>
              <a:rPr lang="en-US" sz="2200" dirty="0">
                <a:solidFill>
                  <a:schemeClr val="accent3">
                    <a:lumMod val="25000"/>
                  </a:schemeClr>
                </a:solidFill>
                <a:latin typeface="Abadi" panose="020B0604020104020204" pitchFamily="34" charset="0"/>
              </a:rPr>
              <a:t>After some exploration of data, the training label ‘Class’ would be built based on ‘Outcome’ column which indicates if the landing class was a good or bad outcome. </a:t>
            </a: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2" name="Rectangle 1">
            <a:extLst>
              <a:ext uri="{FF2B5EF4-FFF2-40B4-BE49-F238E27FC236}">
                <a16:creationId xmlns:a16="http://schemas.microsoft.com/office/drawing/2014/main" id="{0A3F5127-C422-9942-8DF3-123819D122C4}"/>
              </a:ext>
            </a:extLst>
          </p:cNvPr>
          <p:cNvSpPr/>
          <p:nvPr/>
        </p:nvSpPr>
        <p:spPr>
          <a:xfrm>
            <a:off x="770011" y="5696565"/>
            <a:ext cx="10169236" cy="1785104"/>
          </a:xfrm>
          <a:prstGeom prst="rect">
            <a:avLst/>
          </a:prstGeom>
        </p:spPr>
        <p:txBody>
          <a:bodyPr wrap="square">
            <a:spAutoFit/>
          </a:bodyPr>
          <a:lstStyle/>
          <a:p>
            <a:r>
              <a:rPr lang="en-US" sz="1400" dirty="0" err="1"/>
              <a:t>Github</a:t>
            </a:r>
            <a:r>
              <a:rPr lang="en-US" sz="1400" dirty="0"/>
              <a:t>:</a:t>
            </a:r>
          </a:p>
          <a:p>
            <a:r>
              <a:rPr lang="en-US" sz="1400" dirty="0">
                <a:hlinkClick r:id="rId4"/>
              </a:rPr>
              <a:t>https://github.com/Dotmeads/IBMCapstoneSpaceX/blob/b1c1a0d80f3ca8638d1333af5064cd88c42c8dcb/Data%20Collection%20API%20Lab%20.ipynb</a:t>
            </a:r>
            <a:endParaRPr lang="en-US" sz="1400" dirty="0"/>
          </a:p>
          <a:p>
            <a:r>
              <a:rPr lang="en-US" sz="1400" dirty="0">
                <a:hlinkClick r:id="rId5"/>
              </a:rPr>
              <a:t>https://github.com/Dotmeads/IBMCapstoneSpaceX/blob/b1c1a0d80f3ca8638d1333af5064cd88c42c8dcb/Data%20Wrangling%20.ipynb</a:t>
            </a:r>
            <a:endParaRPr lang="en-US" sz="1400" dirty="0"/>
          </a:p>
          <a:p>
            <a:endParaRPr lang="en-US" dirty="0"/>
          </a:p>
          <a:p>
            <a:endParaRPr lang="en-US" dirty="0"/>
          </a:p>
          <a:p>
            <a:endParaRPr lang="en-US" dirty="0"/>
          </a:p>
        </p:txBody>
      </p:sp>
      <p:pic>
        <p:nvPicPr>
          <p:cNvPr id="6" name="Picture 5">
            <a:extLst>
              <a:ext uri="{FF2B5EF4-FFF2-40B4-BE49-F238E27FC236}">
                <a16:creationId xmlns:a16="http://schemas.microsoft.com/office/drawing/2014/main" id="{BAB3E6B5-5CC5-0E42-82FF-6FC3B457451B}"/>
              </a:ext>
            </a:extLst>
          </p:cNvPr>
          <p:cNvPicPr>
            <a:picLocks noChangeAspect="1"/>
          </p:cNvPicPr>
          <p:nvPr/>
        </p:nvPicPr>
        <p:blipFill>
          <a:blip r:embed="rId6"/>
          <a:stretch>
            <a:fillRect/>
          </a:stretch>
        </p:blipFill>
        <p:spPr>
          <a:xfrm>
            <a:off x="1846002" y="1586919"/>
            <a:ext cx="8699500" cy="1498600"/>
          </a:xfrm>
          <a:prstGeom prst="rect">
            <a:avLst/>
          </a:prstGeom>
        </p:spPr>
      </p:pic>
    </p:spTree>
    <p:extLst>
      <p:ext uri="{BB962C8B-B14F-4D97-AF65-F5344CB8AC3E}">
        <p14:creationId xmlns:p14="http://schemas.microsoft.com/office/powerpoint/2010/main" val="2987552906"/>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9853</TotalTime>
  <Words>2534</Words>
  <Application>Microsoft Macintosh PowerPoint</Application>
  <PresentationFormat>Widescreen</PresentationFormat>
  <Paragraphs>210</Paragraphs>
  <Slides>44</Slides>
  <Notes>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44</vt:i4>
      </vt:variant>
    </vt:vector>
  </HeadingPairs>
  <TitlesOfParts>
    <vt:vector size="52" baseType="lpstr">
      <vt:lpstr>Abadi</vt:lpstr>
      <vt:lpstr>IBM Plex Mono SemiBold</vt:lpstr>
      <vt:lpstr>IBM Plex Mono Text</vt:lpstr>
      <vt:lpstr>SF Pro</vt:lpstr>
      <vt:lpstr>Arial</vt:lpstr>
      <vt:lpstr>Calibri</vt:lpstr>
      <vt:lpstr>Calibri Light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subject/>
  <dc:creator>YAN Luo</dc:creator>
  <cp:keywords/>
  <dc:description/>
  <cp:lastModifiedBy>Teng Dorothy</cp:lastModifiedBy>
  <cp:revision>247</cp:revision>
  <cp:lastPrinted>2021-10-22T09:07:19Z</cp:lastPrinted>
  <dcterms:created xsi:type="dcterms:W3CDTF">2021-04-29T18:58:34Z</dcterms:created>
  <dcterms:modified xsi:type="dcterms:W3CDTF">2021-12-02T21:47:15Z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